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82" r:id="rId2"/>
    <p:sldId id="283" r:id="rId3"/>
    <p:sldId id="285" r:id="rId4"/>
    <p:sldId id="284" r:id="rId5"/>
    <p:sldId id="286" r:id="rId6"/>
    <p:sldId id="258" r:id="rId7"/>
    <p:sldId id="257" r:id="rId8"/>
    <p:sldId id="260" r:id="rId9"/>
    <p:sldId id="261" r:id="rId10"/>
    <p:sldId id="259" r:id="rId11"/>
    <p:sldId id="269" r:id="rId12"/>
    <p:sldId id="263" r:id="rId13"/>
    <p:sldId id="264" r:id="rId14"/>
    <p:sldId id="268" r:id="rId15"/>
    <p:sldId id="265" r:id="rId16"/>
    <p:sldId id="266" r:id="rId17"/>
    <p:sldId id="267" r:id="rId18"/>
    <p:sldId id="270" r:id="rId19"/>
    <p:sldId id="272" r:id="rId20"/>
    <p:sldId id="274" r:id="rId21"/>
    <p:sldId id="289" r:id="rId22"/>
    <p:sldId id="290" r:id="rId23"/>
    <p:sldId id="277" r:id="rId24"/>
    <p:sldId id="294" r:id="rId25"/>
    <p:sldId id="278" r:id="rId26"/>
    <p:sldId id="295" r:id="rId27"/>
    <p:sldId id="279" r:id="rId28"/>
    <p:sldId id="280" r:id="rId29"/>
    <p:sldId id="281" r:id="rId30"/>
    <p:sldId id="291" r:id="rId31"/>
    <p:sldId id="293" r:id="rId32"/>
    <p:sldId id="292"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24" autoAdjust="0"/>
  </p:normalViewPr>
  <p:slideViewPr>
    <p:cSldViewPr>
      <p:cViewPr varScale="1">
        <p:scale>
          <a:sx n="84" d="100"/>
          <a:sy n="84" d="100"/>
        </p:scale>
        <p:origin x="-1808" y="-96"/>
      </p:cViewPr>
      <p:guideLst>
        <p:guide orient="horz" pos="2160"/>
        <p:guide pos="2880"/>
      </p:guideLst>
    </p:cSldViewPr>
  </p:slideViewPr>
  <p:outlineViewPr>
    <p:cViewPr>
      <p:scale>
        <a:sx n="33" d="100"/>
        <a:sy n="33" d="100"/>
      </p:scale>
      <p:origin x="0" y="41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758167-34D3-4EBA-AF87-16BFA197F7D8}" type="datetimeFigureOut">
              <a:rPr lang="en-US" smtClean="0"/>
              <a:pPr/>
              <a:t>3/4/17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4B82DB-B742-4B8C-AC42-4DEB346927A8}" type="slidenum">
              <a:rPr lang="en-US" smtClean="0"/>
              <a:pPr/>
              <a:t>‹#›</a:t>
            </a:fld>
            <a:endParaRPr lang="en-US"/>
          </a:p>
        </p:txBody>
      </p:sp>
    </p:spTree>
    <p:extLst>
      <p:ext uri="{BB962C8B-B14F-4D97-AF65-F5344CB8AC3E}">
        <p14:creationId xmlns:p14="http://schemas.microsoft.com/office/powerpoint/2010/main" val="696704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4B82DB-B742-4B8C-AC42-4DEB346927A8}"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4B82DB-B742-4B8C-AC42-4DEB346927A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9CB7F8A-0CE0-4333-BFCB-DB64BA7FF6FD}" type="datetimeFigureOut">
              <a:rPr lang="en-US" smtClean="0"/>
              <a:pPr/>
              <a:t>3/4/17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B9B4688-CA8A-431D-B15A-7C348C8B575A}" type="slidenum">
              <a:rPr lang="en-US" smtClean="0"/>
              <a:pPr/>
              <a:t>‹#›</a:t>
            </a:fld>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B7F8A-0CE0-4333-BFCB-DB64BA7FF6FD}" type="datetimeFigureOut">
              <a:rPr lang="en-US" smtClean="0"/>
              <a:pPr/>
              <a:t>3/4/17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B4688-CA8A-431D-B15A-7C348C8B575A}" type="slidenum">
              <a:rPr lang="en-US" smtClean="0"/>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B7F8A-0CE0-4333-BFCB-DB64BA7FF6FD}" type="datetimeFigureOut">
              <a:rPr lang="en-US" smtClean="0"/>
              <a:pPr/>
              <a:t>3/4/17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B4688-CA8A-431D-B15A-7C348C8B575A}" type="slidenum">
              <a:rPr lang="en-US" smtClean="0"/>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9CB7F8A-0CE0-4333-BFCB-DB64BA7FF6FD}" type="datetimeFigureOut">
              <a:rPr lang="en-US" smtClean="0"/>
              <a:pPr/>
              <a:t>3/4/17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B9B4688-CA8A-431D-B15A-7C348C8B575A}" type="slidenum">
              <a:rPr lang="en-US" smtClean="0"/>
              <a:pPr/>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9CB7F8A-0CE0-4333-BFCB-DB64BA7FF6FD}" type="datetimeFigureOut">
              <a:rPr lang="en-US" smtClean="0"/>
              <a:pPr/>
              <a:t>3/4/17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B9B4688-CA8A-431D-B15A-7C348C8B575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9CB7F8A-0CE0-4333-BFCB-DB64BA7FF6FD}" type="datetimeFigureOut">
              <a:rPr lang="en-US" smtClean="0"/>
              <a:pPr/>
              <a:t>3/4/17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B9B4688-CA8A-431D-B15A-7C348C8B575A}" type="slidenum">
              <a:rPr lang="en-US" smtClean="0"/>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9CB7F8A-0CE0-4333-BFCB-DB64BA7FF6FD}" type="datetimeFigureOut">
              <a:rPr lang="en-US" smtClean="0"/>
              <a:pPr/>
              <a:t>3/4/17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B9B4688-CA8A-431D-B15A-7C348C8B575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9CB7F8A-0CE0-4333-BFCB-DB64BA7FF6FD}" type="datetimeFigureOut">
              <a:rPr lang="en-US" smtClean="0"/>
              <a:pPr/>
              <a:t>3/4/17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B4688-CA8A-431D-B15A-7C348C8B575A}" type="slidenum">
              <a:rPr lang="en-US" smtClean="0"/>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9CB7F8A-0CE0-4333-BFCB-DB64BA7FF6FD}" type="datetimeFigureOut">
              <a:rPr lang="en-US" smtClean="0"/>
              <a:pPr/>
              <a:t>3/4/17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B4688-CA8A-431D-B15A-7C348C8B575A}" type="slidenum">
              <a:rPr lang="en-US" smtClean="0"/>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9CB7F8A-0CE0-4333-BFCB-DB64BA7FF6FD}" type="datetimeFigureOut">
              <a:rPr lang="en-US" smtClean="0"/>
              <a:pPr/>
              <a:t>3/4/17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B4688-CA8A-431D-B15A-7C348C8B575A}" type="slidenum">
              <a:rPr lang="en-US" smtClean="0"/>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9CB7F8A-0CE0-4333-BFCB-DB64BA7FF6FD}" type="datetimeFigureOut">
              <a:rPr lang="en-US" smtClean="0"/>
              <a:pPr/>
              <a:t>3/4/17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B9B4688-CA8A-431D-B15A-7C348C8B575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9CB7F8A-0CE0-4333-BFCB-DB64BA7FF6FD}" type="datetimeFigureOut">
              <a:rPr lang="en-US" smtClean="0"/>
              <a:pPr/>
              <a:t>3/4/17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B9B4688-CA8A-431D-B15A-7C348C8B575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ndrewqgordon.com/" TargetMode="External"/><Relationship Id="rId3" Type="http://schemas.openxmlformats.org/officeDocument/2006/relationships/hyperlink" Target="mailto:andrew@andrewqgordon.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youtu.be/CFdJza0Abe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Ei-EeDQyDS0"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hiraanthony.com/" TargetMode="External"/><Relationship Id="rId3" Type="http://schemas.openxmlformats.org/officeDocument/2006/relationships/hyperlink" Target="mailto:shiraanthony@hotmail.com"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ndrewqgordon.com/open-to-clos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log.lawkick.com/types-of-lawyers/" TargetMode="External"/><Relationship Id="rId3" Type="http://schemas.openxmlformats.org/officeDocument/2006/relationships/hyperlink" Target="http://www.lawyeredu.org/law-careers.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earllove925@gmail.com" TargetMode="External"/><Relationship Id="rId3" Type="http://schemas.openxmlformats.org/officeDocument/2006/relationships/hyperlink" Target="https://m.facebook.com/Pearl-Love-Books-15836394084662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EnkU9GMArC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Legal Eagles	</a:t>
            </a:r>
            <a:endParaRPr lang="en-US" dirty="0"/>
          </a:p>
        </p:txBody>
      </p:sp>
      <p:sp>
        <p:nvSpPr>
          <p:cNvPr id="5" name="Subtitle 4"/>
          <p:cNvSpPr>
            <a:spLocks noGrp="1"/>
          </p:cNvSpPr>
          <p:nvPr>
            <p:ph type="subTitle" idx="1"/>
          </p:nvPr>
        </p:nvSpPr>
        <p:spPr/>
        <p:txBody>
          <a:bodyPr>
            <a:normAutofit fontScale="77500" lnSpcReduction="20000"/>
          </a:bodyPr>
          <a:lstStyle/>
          <a:p>
            <a:r>
              <a:rPr lang="en-US" dirty="0" smtClean="0">
                <a:solidFill>
                  <a:schemeClr val="tx1"/>
                </a:solidFill>
              </a:rPr>
              <a:t>Shira Anthony</a:t>
            </a:r>
          </a:p>
          <a:p>
            <a:r>
              <a:rPr lang="en-US" dirty="0" smtClean="0">
                <a:solidFill>
                  <a:schemeClr val="tx1"/>
                </a:solidFill>
              </a:rPr>
              <a:t>Andrew Q. Gordon</a:t>
            </a:r>
          </a:p>
          <a:p>
            <a:r>
              <a:rPr lang="en-US" dirty="0" smtClean="0">
                <a:solidFill>
                  <a:schemeClr val="tx1"/>
                </a:solidFill>
              </a:rPr>
              <a:t>Pearl Love</a:t>
            </a:r>
            <a:endParaRPr lang="en-US"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Writers Get Wrong (cont’d)</a:t>
            </a:r>
            <a:endParaRPr lang="en-US" dirty="0"/>
          </a:p>
        </p:txBody>
      </p:sp>
      <p:sp>
        <p:nvSpPr>
          <p:cNvPr id="3" name="Content Placeholder 2"/>
          <p:cNvSpPr>
            <a:spLocks noGrp="1"/>
          </p:cNvSpPr>
          <p:nvPr>
            <p:ph idx="1"/>
          </p:nvPr>
        </p:nvSpPr>
        <p:spPr/>
        <p:txBody>
          <a:bodyPr>
            <a:normAutofit/>
          </a:bodyPr>
          <a:lstStyle/>
          <a:p>
            <a:pPr lvl="0"/>
            <a:r>
              <a:rPr lang="en-US" dirty="0" smtClean="0"/>
              <a:t>Lawyers investigating cases (e.g. Perry Mason)</a:t>
            </a:r>
          </a:p>
          <a:p>
            <a:pPr lvl="1"/>
            <a:r>
              <a:rPr lang="en-US" dirty="0" smtClean="0"/>
              <a:t>Almost never happens (prosecutors don’t go out with detectives to investigate)</a:t>
            </a:r>
          </a:p>
          <a:p>
            <a:pPr lvl="1"/>
            <a:r>
              <a:rPr lang="en-US" dirty="0" smtClean="0"/>
              <a:t>Investigate and you could end up a witness in your own case!</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Writers Get Wrong (cont’d)</a:t>
            </a:r>
            <a:endParaRPr lang="en-US" dirty="0"/>
          </a:p>
        </p:txBody>
      </p:sp>
      <p:sp>
        <p:nvSpPr>
          <p:cNvPr id="3" name="Content Placeholder 2"/>
          <p:cNvSpPr>
            <a:spLocks noGrp="1"/>
          </p:cNvSpPr>
          <p:nvPr>
            <p:ph idx="1"/>
          </p:nvPr>
        </p:nvSpPr>
        <p:spPr/>
        <p:txBody>
          <a:bodyPr/>
          <a:lstStyle/>
          <a:p>
            <a:r>
              <a:rPr lang="en-US" dirty="0" smtClean="0"/>
              <a:t>Cross Examination</a:t>
            </a:r>
          </a:p>
          <a:p>
            <a:pPr lvl="1"/>
            <a:r>
              <a:rPr lang="en-US" dirty="0" smtClean="0"/>
              <a:t>Almost never a “gotcha” moment in a real trial like Legally Blond or My Cousin </a:t>
            </a:r>
            <a:r>
              <a:rPr lang="en-US" dirty="0" err="1" smtClean="0"/>
              <a:t>Vinny</a:t>
            </a:r>
            <a:r>
              <a:rPr lang="en-US" dirty="0" smtClean="0"/>
              <a:t>!</a:t>
            </a:r>
          </a:p>
          <a:p>
            <a:pPr lvl="1"/>
            <a:r>
              <a:rPr lang="en-US" dirty="0" smtClean="0"/>
              <a:t>Less is more, stop while you’re ahead</a:t>
            </a:r>
          </a:p>
          <a:p>
            <a:pPr lvl="1"/>
            <a:r>
              <a:rPr lang="en-US" dirty="0" smtClean="0"/>
              <a:t>Never ask a question you don’t know the answer to</a:t>
            </a:r>
          </a:p>
          <a:p>
            <a:pPr lvl="1"/>
            <a:r>
              <a:rPr lang="en-US" dirty="0" smtClean="0"/>
              <a:t>The gains in cross are usually incremental, small, not the huge “tank the case” admissions</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Writers Get Wrong (cont’d)</a:t>
            </a:r>
            <a:endParaRPr lang="en-US" dirty="0"/>
          </a:p>
        </p:txBody>
      </p:sp>
      <p:sp>
        <p:nvSpPr>
          <p:cNvPr id="3" name="Content Placeholder 2"/>
          <p:cNvSpPr>
            <a:spLocks noGrp="1"/>
          </p:cNvSpPr>
          <p:nvPr>
            <p:ph idx="1"/>
          </p:nvPr>
        </p:nvSpPr>
        <p:spPr/>
        <p:txBody>
          <a:bodyPr>
            <a:normAutofit/>
          </a:bodyPr>
          <a:lstStyle/>
          <a:p>
            <a:pPr lvl="0"/>
            <a:r>
              <a:rPr lang="en-US" dirty="0" smtClean="0"/>
              <a:t>Time to go to trial</a:t>
            </a:r>
          </a:p>
          <a:p>
            <a:pPr lvl="1"/>
            <a:r>
              <a:rPr lang="en-US" dirty="0" smtClean="0"/>
              <a:t>Civil lawsuits often take years to go to court </a:t>
            </a:r>
          </a:p>
          <a:p>
            <a:pPr lvl="1"/>
            <a:r>
              <a:rPr lang="en-US" dirty="0" smtClean="0"/>
              <a:t>Most civil cases settle without a trial</a:t>
            </a:r>
          </a:p>
          <a:p>
            <a:pPr lvl="1"/>
            <a:r>
              <a:rPr lang="en-US" dirty="0" smtClean="0"/>
              <a:t>Constitutional requirement of a speedy criminal trial, but we’re still talking months</a:t>
            </a:r>
          </a:p>
          <a:p>
            <a:pPr lvl="1"/>
            <a:r>
              <a:rPr lang="en-US" dirty="0" smtClean="0"/>
              <a:t>Some cases other than criminal are fast-tracked (child abuse/neglect in juvenile court, for example)</a:t>
            </a:r>
          </a:p>
          <a:p>
            <a:pPr lvl="1"/>
            <a:r>
              <a:rPr lang="en-US" dirty="0" smtClean="0"/>
              <a:t>Appeals can take a case into the realm of 5+ years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Writers Get Wrong (cont’d)</a:t>
            </a:r>
            <a:endParaRPr lang="en-US" dirty="0"/>
          </a:p>
        </p:txBody>
      </p:sp>
      <p:sp>
        <p:nvSpPr>
          <p:cNvPr id="3" name="Content Placeholder 2"/>
          <p:cNvSpPr>
            <a:spLocks noGrp="1"/>
          </p:cNvSpPr>
          <p:nvPr>
            <p:ph idx="1"/>
          </p:nvPr>
        </p:nvSpPr>
        <p:spPr/>
        <p:txBody>
          <a:bodyPr>
            <a:normAutofit/>
          </a:bodyPr>
          <a:lstStyle/>
          <a:p>
            <a:r>
              <a:rPr lang="en-US" dirty="0" smtClean="0"/>
              <a:t>Time to File</a:t>
            </a:r>
          </a:p>
          <a:p>
            <a:pPr lvl="1"/>
            <a:r>
              <a:rPr lang="en-US" dirty="0" smtClean="0"/>
              <a:t>Statute of Limitations is usually around 2 years, but depends on the state</a:t>
            </a:r>
          </a:p>
          <a:p>
            <a:pPr lvl="1"/>
            <a:r>
              <a:rPr lang="en-US" dirty="0" smtClean="0"/>
              <a:t>Lawyers usually investigate the feasibility of a civil suit first and don’t rush to file a case</a:t>
            </a:r>
          </a:p>
          <a:p>
            <a:pPr lvl="2"/>
            <a:r>
              <a:rPr lang="en-US" dirty="0" smtClean="0"/>
              <a:t>Legal research</a:t>
            </a:r>
          </a:p>
          <a:p>
            <a:pPr lvl="2"/>
            <a:r>
              <a:rPr lang="en-US" dirty="0" smtClean="0"/>
              <a:t>Talking to witnesses</a:t>
            </a:r>
          </a:p>
          <a:p>
            <a:pPr lvl="2"/>
            <a:r>
              <a:rPr lang="en-US" dirty="0" smtClean="0"/>
              <a:t>Reviewing evidence</a:t>
            </a:r>
          </a:p>
          <a:p>
            <a:pPr lvl="2"/>
            <a:endParaRPr lang="en-US" dirty="0" smtClean="0"/>
          </a:p>
          <a:p>
            <a:pPr lvl="1"/>
            <a:endParaRPr lang="en-US" dirty="0" smtClean="0"/>
          </a:p>
          <a:p>
            <a:pPr lvl="1"/>
            <a:endParaRPr lang="en-US" dirty="0" smtClean="0"/>
          </a:p>
          <a:p>
            <a:pPr lvl="1"/>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Writers Get Wrong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What’s “evidence”?</a:t>
            </a:r>
          </a:p>
          <a:p>
            <a:pPr lvl="1"/>
            <a:r>
              <a:rPr lang="en-US" dirty="0" smtClean="0"/>
              <a:t>Testimony</a:t>
            </a:r>
          </a:p>
          <a:p>
            <a:pPr lvl="1"/>
            <a:r>
              <a:rPr lang="en-US" dirty="0" smtClean="0"/>
              <a:t>Expert testimony</a:t>
            </a:r>
          </a:p>
          <a:p>
            <a:pPr lvl="1"/>
            <a:r>
              <a:rPr lang="en-US" dirty="0" smtClean="0"/>
              <a:t>Items (guns)</a:t>
            </a:r>
          </a:p>
          <a:p>
            <a:pPr lvl="1"/>
            <a:r>
              <a:rPr lang="en-US" dirty="0" smtClean="0"/>
              <a:t>Papers</a:t>
            </a:r>
          </a:p>
          <a:p>
            <a:pPr lvl="1"/>
            <a:r>
              <a:rPr lang="en-US" dirty="0" smtClean="0"/>
              <a:t>Photos, videos</a:t>
            </a:r>
          </a:p>
          <a:p>
            <a:r>
              <a:rPr lang="en-US" dirty="0" smtClean="0"/>
              <a:t>What’s “hearsay”?</a:t>
            </a:r>
          </a:p>
          <a:p>
            <a:pPr lvl="1"/>
            <a:r>
              <a:rPr lang="en-US" dirty="0" smtClean="0"/>
              <a:t>Out of court statement offered for the truth of the matter asserted</a:t>
            </a:r>
          </a:p>
          <a:p>
            <a:pPr lvl="1"/>
            <a:r>
              <a:rPr lang="en-US" dirty="0" smtClean="0"/>
              <a:t>Lots of exceptions, including if the statement was by a party to the case</a:t>
            </a:r>
          </a:p>
          <a:p>
            <a:pPr lvl="1"/>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Writers Get Wrong (cont’d)</a:t>
            </a:r>
            <a:endParaRPr lang="en-US" dirty="0"/>
          </a:p>
        </p:txBody>
      </p:sp>
      <p:sp>
        <p:nvSpPr>
          <p:cNvPr id="3" name="Content Placeholder 2"/>
          <p:cNvSpPr>
            <a:spLocks noGrp="1"/>
          </p:cNvSpPr>
          <p:nvPr>
            <p:ph idx="1"/>
          </p:nvPr>
        </p:nvSpPr>
        <p:spPr/>
        <p:txBody>
          <a:bodyPr>
            <a:normAutofit/>
          </a:bodyPr>
          <a:lstStyle/>
          <a:p>
            <a:pPr lvl="0"/>
            <a:r>
              <a:rPr lang="en-US" dirty="0" smtClean="0"/>
              <a:t>Ignoring the rules of ethics</a:t>
            </a:r>
          </a:p>
          <a:p>
            <a:pPr lvl="1"/>
            <a:r>
              <a:rPr lang="en-US" dirty="0" smtClean="0"/>
              <a:t>Can vary depending on jurisdiction</a:t>
            </a:r>
          </a:p>
          <a:p>
            <a:pPr lvl="1"/>
            <a:r>
              <a:rPr lang="en-US" dirty="0" smtClean="0"/>
              <a:t>You can lose your license (Duke Lacrosse case)</a:t>
            </a:r>
          </a:p>
          <a:p>
            <a:pPr lvl="0"/>
            <a:r>
              <a:rPr lang="en-US" dirty="0" smtClean="0"/>
              <a:t>Relationships between clients and lawyers</a:t>
            </a:r>
          </a:p>
          <a:p>
            <a:pPr lvl="1"/>
            <a:r>
              <a:rPr lang="en-US" dirty="0" smtClean="0"/>
              <a:t>Dangerous and prohibited in most situations</a:t>
            </a:r>
          </a:p>
          <a:p>
            <a:pPr lvl="0"/>
            <a:r>
              <a:rPr lang="en-US" dirty="0" smtClean="0"/>
              <a:t>The attorney who represents himself has an idiot for a client</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Writers Get Wrong (cont’d)</a:t>
            </a:r>
            <a:endParaRPr lang="en-US" dirty="0"/>
          </a:p>
        </p:txBody>
      </p:sp>
      <p:sp>
        <p:nvSpPr>
          <p:cNvPr id="3" name="Content Placeholder 2"/>
          <p:cNvSpPr>
            <a:spLocks noGrp="1"/>
          </p:cNvSpPr>
          <p:nvPr>
            <p:ph idx="1"/>
          </p:nvPr>
        </p:nvSpPr>
        <p:spPr/>
        <p:txBody>
          <a:bodyPr>
            <a:normAutofit/>
          </a:bodyPr>
          <a:lstStyle/>
          <a:p>
            <a:r>
              <a:rPr lang="en-US" dirty="0" smtClean="0"/>
              <a:t>Jurisdiction</a:t>
            </a:r>
          </a:p>
          <a:p>
            <a:pPr lvl="1"/>
            <a:r>
              <a:rPr lang="en-US" dirty="0" smtClean="0"/>
              <a:t>So much of law is state-driven</a:t>
            </a:r>
          </a:p>
          <a:p>
            <a:pPr lvl="1"/>
            <a:r>
              <a:rPr lang="en-US" dirty="0" smtClean="0"/>
              <a:t>Names of crimes and elements of crimes can vary by state</a:t>
            </a:r>
          </a:p>
          <a:p>
            <a:pPr lvl="1"/>
            <a:r>
              <a:rPr lang="en-US" dirty="0" smtClean="0"/>
              <a:t>Even the names of courts can vary</a:t>
            </a:r>
          </a:p>
          <a:p>
            <a:pPr lvl="1"/>
            <a:r>
              <a:rPr lang="en-US" dirty="0" smtClean="0"/>
              <a:t>Federal law and courts are a different animal than state courts</a:t>
            </a:r>
          </a:p>
          <a:p>
            <a:pPr lvl="1"/>
            <a:r>
              <a:rPr lang="en-US" dirty="0" smtClean="0"/>
              <a:t>If you aren’t sure, ask!</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Writers Get Wrong (cont’d)</a:t>
            </a:r>
            <a:endParaRPr lang="en-US" dirty="0"/>
          </a:p>
        </p:txBody>
      </p:sp>
      <p:sp>
        <p:nvSpPr>
          <p:cNvPr id="3" name="Content Placeholder 2"/>
          <p:cNvSpPr>
            <a:spLocks noGrp="1"/>
          </p:cNvSpPr>
          <p:nvPr>
            <p:ph idx="1"/>
          </p:nvPr>
        </p:nvSpPr>
        <p:spPr/>
        <p:txBody>
          <a:bodyPr/>
          <a:lstStyle/>
          <a:p>
            <a:r>
              <a:rPr lang="en-US" dirty="0" smtClean="0"/>
              <a:t>Ridiculous setups like you see on TV</a:t>
            </a:r>
          </a:p>
          <a:p>
            <a:pPr lvl="1"/>
            <a:r>
              <a:rPr lang="en-US" dirty="0" smtClean="0"/>
              <a:t>All the lawyers are unethical and should be disbarred or in jail</a:t>
            </a:r>
          </a:p>
          <a:p>
            <a:pPr lvl="1"/>
            <a:r>
              <a:rPr lang="en-US" dirty="0" smtClean="0"/>
              <a:t>All the lawyers are great orators (present company excepted)</a:t>
            </a:r>
          </a:p>
          <a:p>
            <a:pPr lvl="1"/>
            <a:r>
              <a:rPr lang="en-US" dirty="0" smtClean="0"/>
              <a:t>Justice always triumphs</a:t>
            </a:r>
          </a:p>
          <a:p>
            <a:pPr lvl="1"/>
            <a:endParaRPr lang="en-US" dirty="0" smtClean="0"/>
          </a:p>
          <a:p>
            <a:pPr lvl="1"/>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Elements of a Trial</a:t>
            </a:r>
            <a:endParaRPr lang="en-US" dirty="0"/>
          </a:p>
        </p:txBody>
      </p:sp>
      <p:sp>
        <p:nvSpPr>
          <p:cNvPr id="6" name="Text Placeholder 5"/>
          <p:cNvSpPr>
            <a:spLocks noGrp="1"/>
          </p:cNvSpPr>
          <p:nvPr>
            <p:ph type="body" idx="1"/>
          </p:nvPr>
        </p:nvSpPr>
        <p:spPr/>
        <p:txBody>
          <a:bodyPr>
            <a:normAutofit/>
          </a:bodyPr>
          <a:lstStyle/>
          <a:p>
            <a:pPr algn="ctr"/>
            <a:r>
              <a:rPr lang="en-US" sz="3200" dirty="0" smtClean="0"/>
              <a:t>Criminal</a:t>
            </a:r>
            <a:endParaRPr lang="en-US" sz="3200" dirty="0"/>
          </a:p>
        </p:txBody>
      </p:sp>
      <p:sp>
        <p:nvSpPr>
          <p:cNvPr id="7" name="Text Placeholder 6"/>
          <p:cNvSpPr>
            <a:spLocks noGrp="1"/>
          </p:cNvSpPr>
          <p:nvPr>
            <p:ph type="body" sz="half" idx="3"/>
          </p:nvPr>
        </p:nvSpPr>
        <p:spPr/>
        <p:txBody>
          <a:bodyPr>
            <a:normAutofit/>
          </a:bodyPr>
          <a:lstStyle/>
          <a:p>
            <a:pPr algn="ctr"/>
            <a:r>
              <a:rPr lang="en-US" sz="3200" dirty="0" smtClean="0"/>
              <a:t>Civil</a:t>
            </a:r>
            <a:endParaRPr lang="en-US" sz="3200" dirty="0"/>
          </a:p>
        </p:txBody>
      </p:sp>
      <p:sp>
        <p:nvSpPr>
          <p:cNvPr id="3" name="Content Placeholder 2"/>
          <p:cNvSpPr>
            <a:spLocks noGrp="1"/>
          </p:cNvSpPr>
          <p:nvPr>
            <p:ph sz="quarter" idx="2"/>
          </p:nvPr>
        </p:nvSpPr>
        <p:spPr/>
        <p:txBody>
          <a:bodyPr>
            <a:normAutofit lnSpcReduction="10000"/>
          </a:bodyPr>
          <a:lstStyle/>
          <a:p>
            <a:pPr lvl="0"/>
            <a:r>
              <a:rPr lang="en-US" dirty="0" smtClean="0"/>
              <a:t>Investigation</a:t>
            </a:r>
          </a:p>
          <a:p>
            <a:pPr lvl="0"/>
            <a:r>
              <a:rPr lang="en-US" dirty="0" smtClean="0"/>
              <a:t>Indictment</a:t>
            </a:r>
          </a:p>
          <a:p>
            <a:pPr lvl="0"/>
            <a:r>
              <a:rPr lang="en-US" dirty="0" smtClean="0"/>
              <a:t>Discovery</a:t>
            </a:r>
          </a:p>
          <a:p>
            <a:pPr lvl="0"/>
            <a:r>
              <a:rPr lang="en-US" dirty="0" smtClean="0"/>
              <a:t>Motions</a:t>
            </a:r>
          </a:p>
          <a:p>
            <a:pPr lvl="0"/>
            <a:r>
              <a:rPr lang="en-US" dirty="0" smtClean="0"/>
              <a:t>Pretrial</a:t>
            </a:r>
          </a:p>
          <a:p>
            <a:pPr lvl="0"/>
            <a:r>
              <a:rPr lang="en-US" dirty="0" smtClean="0"/>
              <a:t>Trial</a:t>
            </a:r>
          </a:p>
          <a:p>
            <a:pPr lvl="0"/>
            <a:r>
              <a:rPr lang="en-US" dirty="0" smtClean="0"/>
              <a:t>Verdict</a:t>
            </a:r>
          </a:p>
          <a:p>
            <a:pPr lvl="0"/>
            <a:r>
              <a:rPr lang="en-US" dirty="0" smtClean="0"/>
              <a:t>Sentencing</a:t>
            </a:r>
          </a:p>
          <a:p>
            <a:pPr lvl="0"/>
            <a:r>
              <a:rPr lang="en-US" dirty="0" smtClean="0"/>
              <a:t>Appeal</a:t>
            </a:r>
          </a:p>
        </p:txBody>
      </p:sp>
      <p:sp>
        <p:nvSpPr>
          <p:cNvPr id="8" name="Content Placeholder 7"/>
          <p:cNvSpPr>
            <a:spLocks noGrp="1"/>
          </p:cNvSpPr>
          <p:nvPr>
            <p:ph sz="quarter" idx="4"/>
          </p:nvPr>
        </p:nvSpPr>
        <p:spPr/>
        <p:txBody>
          <a:bodyPr/>
          <a:lstStyle/>
          <a:p>
            <a:pPr lvl="0"/>
            <a:r>
              <a:rPr lang="en-US" dirty="0" smtClean="0"/>
              <a:t>Investigation</a:t>
            </a:r>
          </a:p>
          <a:p>
            <a:pPr lvl="0"/>
            <a:r>
              <a:rPr lang="en-US" dirty="0" smtClean="0"/>
              <a:t>Filing of complaint/cause of action/petition</a:t>
            </a:r>
          </a:p>
          <a:p>
            <a:pPr lvl="0"/>
            <a:r>
              <a:rPr lang="en-US" dirty="0" smtClean="0"/>
              <a:t>Discovery</a:t>
            </a:r>
          </a:p>
          <a:p>
            <a:pPr lvl="0"/>
            <a:r>
              <a:rPr lang="en-US" dirty="0" smtClean="0"/>
              <a:t>Motions</a:t>
            </a:r>
          </a:p>
          <a:p>
            <a:pPr lvl="0"/>
            <a:r>
              <a:rPr lang="en-US" dirty="0" smtClean="0"/>
              <a:t>Pretrial</a:t>
            </a:r>
          </a:p>
          <a:p>
            <a:pPr lvl="0"/>
            <a:r>
              <a:rPr lang="en-US" dirty="0" smtClean="0"/>
              <a:t>Trial</a:t>
            </a:r>
          </a:p>
          <a:p>
            <a:pPr lvl="0"/>
            <a:r>
              <a:rPr lang="en-US" dirty="0" smtClean="0"/>
              <a:t>Verdict and award</a:t>
            </a:r>
          </a:p>
          <a:p>
            <a:pPr lvl="0"/>
            <a:r>
              <a:rPr lang="en-US" dirty="0" smtClean="0"/>
              <a:t>Appeal</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 calcmode="lin" valueType="num">
                                      <p:cBhvr additive="base">
                                        <p:cTn id="4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
                                            <p:txEl>
                                              <p:pRg st="1" end="1"/>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
                                            <p:txEl>
                                              <p:pRg st="2" end="2"/>
                                            </p:txEl>
                                          </p:spTgt>
                                        </p:tgtEl>
                                        <p:attrNameLst>
                                          <p:attrName>style.visibility</p:attrName>
                                        </p:attrNameLst>
                                      </p:cBhvr>
                                      <p:to>
                                        <p:strVal val="visible"/>
                                      </p:to>
                                    </p:set>
                                    <p:anim calcmode="lin" valueType="num">
                                      <p:cBhvr additive="base">
                                        <p:cTn id="5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
                                            <p:txEl>
                                              <p:pRg st="2" end="2"/>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
                                            <p:txEl>
                                              <p:pRg st="3" end="3"/>
                                            </p:txEl>
                                          </p:spTgt>
                                        </p:tgtEl>
                                        <p:attrNameLst>
                                          <p:attrName>style.visibility</p:attrName>
                                        </p:attrNameLst>
                                      </p:cBhvr>
                                      <p:to>
                                        <p:strVal val="visible"/>
                                      </p:to>
                                    </p:set>
                                    <p:anim calcmode="lin" valueType="num">
                                      <p:cBhvr additive="base">
                                        <p:cTn id="5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3" end="3"/>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anim calcmode="lin" valueType="num">
                                      <p:cBhvr additive="base">
                                        <p:cTn id="5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
                                            <p:txEl>
                                              <p:pRg st="4" end="4"/>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
                                            <p:txEl>
                                              <p:pRg st="5" end="5"/>
                                            </p:txEl>
                                          </p:spTgt>
                                        </p:tgtEl>
                                        <p:attrNameLst>
                                          <p:attrName>style.visibility</p:attrName>
                                        </p:attrNameLst>
                                      </p:cBhvr>
                                      <p:to>
                                        <p:strVal val="visible"/>
                                      </p:to>
                                    </p:set>
                                    <p:anim calcmode="lin" valueType="num">
                                      <p:cBhvr additive="base">
                                        <p:cTn id="63"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8">
                                            <p:txEl>
                                              <p:pRg st="5" end="5"/>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
                                            <p:txEl>
                                              <p:pRg st="6" end="6"/>
                                            </p:txEl>
                                          </p:spTgt>
                                        </p:tgtEl>
                                        <p:attrNameLst>
                                          <p:attrName>style.visibility</p:attrName>
                                        </p:attrNameLst>
                                      </p:cBhvr>
                                      <p:to>
                                        <p:strVal val="visible"/>
                                      </p:to>
                                    </p:set>
                                    <p:anim calcmode="lin" valueType="num">
                                      <p:cBhvr additive="base">
                                        <p:cTn id="6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6" end="6"/>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8">
                                            <p:txEl>
                                              <p:pRg st="7" end="7"/>
                                            </p:txEl>
                                          </p:spTgt>
                                        </p:tgtEl>
                                        <p:attrNameLst>
                                          <p:attrName>style.visibility</p:attrName>
                                        </p:attrNameLst>
                                      </p:cBhvr>
                                      <p:to>
                                        <p:strVal val="visible"/>
                                      </p:to>
                                    </p:set>
                                    <p:anim calcmode="lin" valueType="num">
                                      <p:cBhvr additive="base">
                                        <p:cTn id="71"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Elements of a Trial (cont’d)</a:t>
            </a:r>
            <a:endParaRPr lang="en-US" dirty="0"/>
          </a:p>
        </p:txBody>
      </p:sp>
      <p:sp>
        <p:nvSpPr>
          <p:cNvPr id="6" name="Text Placeholder 5"/>
          <p:cNvSpPr>
            <a:spLocks noGrp="1"/>
          </p:cNvSpPr>
          <p:nvPr>
            <p:ph type="body" idx="1"/>
          </p:nvPr>
        </p:nvSpPr>
        <p:spPr/>
        <p:txBody>
          <a:bodyPr>
            <a:normAutofit/>
          </a:bodyPr>
          <a:lstStyle/>
          <a:p>
            <a:pPr algn="ctr"/>
            <a:r>
              <a:rPr lang="en-US" sz="3200" dirty="0" smtClean="0"/>
              <a:t>Criminal</a:t>
            </a:r>
            <a:endParaRPr lang="en-US" sz="3200" dirty="0"/>
          </a:p>
        </p:txBody>
      </p:sp>
      <p:sp>
        <p:nvSpPr>
          <p:cNvPr id="7" name="Text Placeholder 6"/>
          <p:cNvSpPr>
            <a:spLocks noGrp="1"/>
          </p:cNvSpPr>
          <p:nvPr>
            <p:ph type="body" sz="half" idx="3"/>
          </p:nvPr>
        </p:nvSpPr>
        <p:spPr/>
        <p:txBody>
          <a:bodyPr>
            <a:normAutofit/>
          </a:bodyPr>
          <a:lstStyle/>
          <a:p>
            <a:pPr algn="ctr"/>
            <a:r>
              <a:rPr lang="en-US" sz="3200" dirty="0" smtClean="0"/>
              <a:t>Civil</a:t>
            </a:r>
            <a:endParaRPr lang="en-US" sz="3200" dirty="0"/>
          </a:p>
        </p:txBody>
      </p:sp>
      <p:sp>
        <p:nvSpPr>
          <p:cNvPr id="3" name="Content Placeholder 2"/>
          <p:cNvSpPr>
            <a:spLocks noGrp="1"/>
          </p:cNvSpPr>
          <p:nvPr>
            <p:ph sz="quarter" idx="2"/>
          </p:nvPr>
        </p:nvSpPr>
        <p:spPr/>
        <p:txBody>
          <a:bodyPr>
            <a:normAutofit/>
          </a:bodyPr>
          <a:lstStyle/>
          <a:p>
            <a:pPr lvl="0"/>
            <a:r>
              <a:rPr lang="en-US" dirty="0" smtClean="0"/>
              <a:t>Arrest</a:t>
            </a:r>
          </a:p>
          <a:p>
            <a:pPr lvl="1"/>
            <a:r>
              <a:rPr lang="en-US" dirty="0" smtClean="0"/>
              <a:t>Crime occurs and someone is stopped immediately/second sighting/arrest warrant</a:t>
            </a:r>
            <a:br>
              <a:rPr lang="en-US" dirty="0" smtClean="0"/>
            </a:br>
            <a:endParaRPr lang="en-US" dirty="0" smtClean="0"/>
          </a:p>
          <a:p>
            <a:pPr lvl="0"/>
            <a:r>
              <a:rPr lang="en-US" dirty="0" smtClean="0"/>
              <a:t>Investigation:</a:t>
            </a:r>
          </a:p>
          <a:p>
            <a:pPr lvl="2"/>
            <a:r>
              <a:rPr lang="en-US" dirty="0" smtClean="0"/>
              <a:t>Police</a:t>
            </a:r>
          </a:p>
          <a:p>
            <a:pPr lvl="2"/>
            <a:r>
              <a:rPr lang="en-US" dirty="0" smtClean="0"/>
              <a:t>Grand Jury – (Court operation run by Prosecutor w/ Subpoena power)</a:t>
            </a:r>
            <a:endParaRPr lang="en-US" dirty="0"/>
          </a:p>
        </p:txBody>
      </p:sp>
      <p:sp>
        <p:nvSpPr>
          <p:cNvPr id="8" name="Content Placeholder 7"/>
          <p:cNvSpPr>
            <a:spLocks noGrp="1"/>
          </p:cNvSpPr>
          <p:nvPr>
            <p:ph sz="quarter" idx="4"/>
          </p:nvPr>
        </p:nvSpPr>
        <p:spPr/>
        <p:txBody>
          <a:bodyPr/>
          <a:lstStyle/>
          <a:p>
            <a:pPr lvl="2"/>
            <a:endParaRPr lang="en-US" dirty="0" smtClean="0"/>
          </a:p>
          <a:p>
            <a:pPr lvl="2"/>
            <a:endParaRPr lang="en-US" dirty="0" smtClean="0"/>
          </a:p>
          <a:p>
            <a:pPr lvl="2"/>
            <a:endParaRPr lang="en-US" dirty="0" smtClean="0"/>
          </a:p>
          <a:p>
            <a:pPr lvl="2"/>
            <a:endParaRPr lang="en-US" dirty="0" smtClean="0"/>
          </a:p>
          <a:p>
            <a:pPr lvl="2"/>
            <a:endParaRPr lang="en-US" dirty="0" smtClean="0"/>
          </a:p>
          <a:p>
            <a:pPr lvl="0"/>
            <a:r>
              <a:rPr lang="en-US" dirty="0" smtClean="0"/>
              <a:t>Investigation:</a:t>
            </a:r>
          </a:p>
          <a:p>
            <a:pPr lvl="2"/>
            <a:r>
              <a:rPr lang="en-US" dirty="0" smtClean="0"/>
              <a:t>Investigators</a:t>
            </a:r>
          </a:p>
          <a:p>
            <a:pPr lvl="2"/>
            <a:r>
              <a:rPr lang="en-US" dirty="0" smtClean="0"/>
              <a:t>No subpoena power – no court involvement. </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7" end="7"/>
                                            </p:txEl>
                                          </p:spTgt>
                                        </p:tgtEl>
                                        <p:attrNameLst>
                                          <p:attrName>style.visibility</p:attrName>
                                        </p:attrNameLst>
                                      </p:cBhvr>
                                      <p:to>
                                        <p:strVal val="visible"/>
                                      </p:to>
                                    </p:set>
                                    <p:anim calcmode="lin" valueType="num">
                                      <p:cBhvr additive="base">
                                        <p:cTn id="49"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Us</a:t>
            </a:r>
            <a:endParaRPr lang="en-US" dirty="0"/>
          </a:p>
        </p:txBody>
      </p:sp>
      <p:sp>
        <p:nvSpPr>
          <p:cNvPr id="3" name="Content Placeholder 2"/>
          <p:cNvSpPr>
            <a:spLocks noGrp="1"/>
          </p:cNvSpPr>
          <p:nvPr>
            <p:ph idx="1"/>
          </p:nvPr>
        </p:nvSpPr>
        <p:spPr/>
        <p:txBody>
          <a:bodyPr/>
          <a:lstStyle/>
          <a:p>
            <a:r>
              <a:rPr lang="en-US" dirty="0" smtClean="0"/>
              <a:t>Andrew Q. Gordon</a:t>
            </a:r>
          </a:p>
          <a:p>
            <a:r>
              <a:rPr lang="en-US" dirty="0" smtClean="0"/>
              <a:t>Bio: Practicing attorney since 1990, public defender in Pennsylvania and Virginia for 7 years, prosecutor in D.C. for 19 years.</a:t>
            </a:r>
          </a:p>
          <a:p>
            <a:r>
              <a:rPr lang="en-US" dirty="0" smtClean="0">
                <a:hlinkClick r:id="rId2"/>
              </a:rPr>
              <a:t>www.andrewqgordon.com</a:t>
            </a:r>
            <a:endParaRPr lang="en-US" dirty="0" smtClean="0"/>
          </a:p>
          <a:p>
            <a:r>
              <a:rPr lang="en-US" dirty="0" smtClean="0">
                <a:hlinkClick r:id="rId3"/>
              </a:rPr>
              <a:t>andrew@andrewqgordon.com</a:t>
            </a:r>
            <a:endParaRPr lang="en-US" dirty="0" smtClean="0"/>
          </a:p>
          <a:p>
            <a:pPr>
              <a:buNone/>
            </a:pP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Elements of a Trial (cont’d)</a:t>
            </a:r>
            <a:endParaRPr lang="en-US" dirty="0"/>
          </a:p>
        </p:txBody>
      </p:sp>
      <p:sp>
        <p:nvSpPr>
          <p:cNvPr id="6" name="Text Placeholder 5"/>
          <p:cNvSpPr>
            <a:spLocks noGrp="1"/>
          </p:cNvSpPr>
          <p:nvPr>
            <p:ph type="body" idx="1"/>
          </p:nvPr>
        </p:nvSpPr>
        <p:spPr/>
        <p:txBody>
          <a:bodyPr>
            <a:normAutofit/>
          </a:bodyPr>
          <a:lstStyle/>
          <a:p>
            <a:pPr algn="ctr"/>
            <a:r>
              <a:rPr lang="en-US" sz="3200" dirty="0" smtClean="0"/>
              <a:t>Criminal</a:t>
            </a:r>
            <a:endParaRPr lang="en-US" sz="3200" dirty="0"/>
          </a:p>
        </p:txBody>
      </p:sp>
      <p:sp>
        <p:nvSpPr>
          <p:cNvPr id="7" name="Text Placeholder 6"/>
          <p:cNvSpPr>
            <a:spLocks noGrp="1"/>
          </p:cNvSpPr>
          <p:nvPr>
            <p:ph type="body" sz="half" idx="3"/>
          </p:nvPr>
        </p:nvSpPr>
        <p:spPr/>
        <p:txBody>
          <a:bodyPr>
            <a:normAutofit/>
          </a:bodyPr>
          <a:lstStyle/>
          <a:p>
            <a:pPr algn="ctr"/>
            <a:r>
              <a:rPr lang="en-US" sz="3200" dirty="0" smtClean="0"/>
              <a:t>Civil</a:t>
            </a:r>
            <a:endParaRPr lang="en-US" sz="3200" dirty="0"/>
          </a:p>
        </p:txBody>
      </p:sp>
      <p:sp>
        <p:nvSpPr>
          <p:cNvPr id="3" name="Content Placeholder 2"/>
          <p:cNvSpPr>
            <a:spLocks noGrp="1"/>
          </p:cNvSpPr>
          <p:nvPr>
            <p:ph sz="quarter" idx="2"/>
          </p:nvPr>
        </p:nvSpPr>
        <p:spPr/>
        <p:txBody>
          <a:bodyPr>
            <a:normAutofit/>
          </a:bodyPr>
          <a:lstStyle/>
          <a:p>
            <a:pPr lvl="0"/>
            <a:r>
              <a:rPr lang="en-US" dirty="0" smtClean="0"/>
              <a:t>Indictment/Filing Complaint</a:t>
            </a:r>
          </a:p>
          <a:p>
            <a:pPr lvl="1"/>
            <a:r>
              <a:rPr lang="en-US" dirty="0" smtClean="0"/>
              <a:t>Grand Jury Indicts – warrant issued</a:t>
            </a:r>
            <a:endParaRPr lang="en-US" dirty="0"/>
          </a:p>
        </p:txBody>
      </p:sp>
      <p:sp>
        <p:nvSpPr>
          <p:cNvPr id="8" name="Content Placeholder 7"/>
          <p:cNvSpPr>
            <a:spLocks noGrp="1"/>
          </p:cNvSpPr>
          <p:nvPr>
            <p:ph sz="quarter" idx="4"/>
          </p:nvPr>
        </p:nvSpPr>
        <p:spPr/>
        <p:txBody>
          <a:bodyPr>
            <a:normAutofit/>
          </a:bodyPr>
          <a:lstStyle/>
          <a:p>
            <a:r>
              <a:rPr lang="en-US" dirty="0" smtClean="0"/>
              <a:t>Civil complaint filed by plaintiff</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Elements of a Trial (cont’d)</a:t>
            </a:r>
            <a:endParaRPr lang="en-US" dirty="0"/>
          </a:p>
        </p:txBody>
      </p:sp>
      <p:sp>
        <p:nvSpPr>
          <p:cNvPr id="6" name="Text Placeholder 5"/>
          <p:cNvSpPr>
            <a:spLocks noGrp="1"/>
          </p:cNvSpPr>
          <p:nvPr>
            <p:ph type="body" idx="1"/>
          </p:nvPr>
        </p:nvSpPr>
        <p:spPr/>
        <p:txBody>
          <a:bodyPr>
            <a:normAutofit/>
          </a:bodyPr>
          <a:lstStyle/>
          <a:p>
            <a:pPr algn="ctr"/>
            <a:r>
              <a:rPr lang="en-US" sz="3200" dirty="0" smtClean="0"/>
              <a:t>Criminal</a:t>
            </a:r>
            <a:endParaRPr lang="en-US" sz="3200" dirty="0"/>
          </a:p>
        </p:txBody>
      </p:sp>
      <p:sp>
        <p:nvSpPr>
          <p:cNvPr id="7" name="Text Placeholder 6"/>
          <p:cNvSpPr>
            <a:spLocks noGrp="1"/>
          </p:cNvSpPr>
          <p:nvPr>
            <p:ph type="body" sz="half" idx="3"/>
          </p:nvPr>
        </p:nvSpPr>
        <p:spPr/>
        <p:txBody>
          <a:bodyPr>
            <a:normAutofit/>
          </a:bodyPr>
          <a:lstStyle/>
          <a:p>
            <a:pPr algn="ctr"/>
            <a:r>
              <a:rPr lang="en-US" sz="3200" dirty="0" smtClean="0"/>
              <a:t>Civil</a:t>
            </a:r>
            <a:endParaRPr lang="en-US" sz="3200" dirty="0"/>
          </a:p>
        </p:txBody>
      </p:sp>
      <p:sp>
        <p:nvSpPr>
          <p:cNvPr id="3" name="Content Placeholder 2"/>
          <p:cNvSpPr>
            <a:spLocks noGrp="1"/>
          </p:cNvSpPr>
          <p:nvPr>
            <p:ph sz="quarter" idx="2"/>
          </p:nvPr>
        </p:nvSpPr>
        <p:spPr/>
        <p:txBody>
          <a:bodyPr>
            <a:normAutofit/>
          </a:bodyPr>
          <a:lstStyle/>
          <a:p>
            <a:r>
              <a:rPr lang="en-US" dirty="0" smtClean="0"/>
              <a:t>Discovery:</a:t>
            </a:r>
          </a:p>
          <a:p>
            <a:pPr lvl="1"/>
            <a:r>
              <a:rPr lang="en-US" dirty="0" smtClean="0"/>
              <a:t>Criminal – one sided. </a:t>
            </a:r>
          </a:p>
          <a:p>
            <a:pPr lvl="2"/>
            <a:r>
              <a:rPr lang="en-US" dirty="0" smtClean="0"/>
              <a:t>Defense has limited obligations </a:t>
            </a:r>
          </a:p>
          <a:p>
            <a:pPr lvl="2"/>
            <a:r>
              <a:rPr lang="en-US" dirty="0" err="1" smtClean="0"/>
              <a:t>Gov’t</a:t>
            </a:r>
            <a:r>
              <a:rPr lang="en-US" dirty="0" smtClean="0"/>
              <a:t> has a legal obligation with criminal consequences for failure to provide</a:t>
            </a:r>
          </a:p>
          <a:p>
            <a:pPr lvl="2"/>
            <a:r>
              <a:rPr lang="en-US" dirty="0" smtClean="0"/>
              <a:t>Some limits</a:t>
            </a:r>
          </a:p>
          <a:p>
            <a:pPr lvl="2"/>
            <a:r>
              <a:rPr lang="en-US" dirty="0" smtClean="0"/>
              <a:t>Expert Witnesses – different </a:t>
            </a:r>
            <a:r>
              <a:rPr lang="en-US" dirty="0" smtClean="0"/>
              <a:t>rules</a:t>
            </a:r>
            <a:endParaRPr lang="en-US" dirty="0"/>
          </a:p>
          <a:p>
            <a:pPr marL="914400" lvl="2" indent="0">
              <a:buNone/>
            </a:pPr>
            <a:endParaRPr lang="en-US" u="sng" smtClean="0">
              <a:hlinkClick r:id="rId2"/>
            </a:endParaRPr>
          </a:p>
          <a:p>
            <a:pPr marL="914400" lvl="2" indent="0">
              <a:buNone/>
            </a:pPr>
            <a:r>
              <a:rPr lang="en-US" u="sng" smtClean="0">
                <a:hlinkClick r:id="rId2"/>
              </a:rPr>
              <a:t>https</a:t>
            </a:r>
            <a:r>
              <a:rPr lang="en-US" u="sng" dirty="0">
                <a:hlinkClick r:id="rId2"/>
              </a:rPr>
              <a:t>://youtu.be/CFdJza0AbeA</a:t>
            </a:r>
            <a:endParaRPr lang="en-US" dirty="0"/>
          </a:p>
          <a:p>
            <a:pPr lvl="2"/>
            <a:endParaRPr lang="en-US" dirty="0"/>
          </a:p>
        </p:txBody>
      </p:sp>
      <p:sp>
        <p:nvSpPr>
          <p:cNvPr id="8" name="Content Placeholder 7"/>
          <p:cNvSpPr>
            <a:spLocks noGrp="1"/>
          </p:cNvSpPr>
          <p:nvPr>
            <p:ph sz="quarter" idx="4"/>
          </p:nvPr>
        </p:nvSpPr>
        <p:spPr/>
        <p:txBody>
          <a:bodyPr>
            <a:normAutofit/>
          </a:bodyPr>
          <a:lstStyle/>
          <a:p>
            <a:pPr lvl="0"/>
            <a:r>
              <a:rPr lang="en-US" dirty="0" smtClean="0"/>
              <a:t>Discovery:</a:t>
            </a:r>
          </a:p>
          <a:p>
            <a:pPr lvl="1"/>
            <a:r>
              <a:rPr lang="en-US" dirty="0" smtClean="0"/>
              <a:t>Depositions </a:t>
            </a:r>
          </a:p>
          <a:p>
            <a:pPr lvl="1"/>
            <a:r>
              <a:rPr lang="en-US" dirty="0" smtClean="0"/>
              <a:t>Interrogatories</a:t>
            </a:r>
          </a:p>
          <a:p>
            <a:pPr lvl="1"/>
            <a:r>
              <a:rPr lang="en-US" dirty="0" smtClean="0"/>
              <a:t>Requests for Production of Documents</a:t>
            </a:r>
          </a:p>
          <a:p>
            <a:pPr lvl="1"/>
            <a:r>
              <a:rPr lang="en-US" dirty="0" smtClean="0"/>
              <a:t>Requests for Admissions</a:t>
            </a:r>
          </a:p>
          <a:p>
            <a:pPr lvl="1"/>
            <a:r>
              <a:rPr lang="en-US" dirty="0" smtClean="0"/>
              <a:t>Few limitations</a:t>
            </a:r>
          </a:p>
          <a:p>
            <a:pPr lvl="1"/>
            <a:r>
              <a:rPr lang="en-US" dirty="0" smtClean="0"/>
              <a:t>Obligation goes both ways </a:t>
            </a:r>
          </a:p>
          <a:p>
            <a:pPr lvl="1"/>
            <a:r>
              <a:rPr lang="en-US" dirty="0" smtClean="0"/>
              <a:t>Expert Witness – different rules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 calcmode="lin" valueType="num">
                                      <p:cBhvr additive="base">
                                        <p:cTn id="4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8">
                                            <p:txEl>
                                              <p:pRg st="1" end="1"/>
                                            </p:txEl>
                                          </p:spTgt>
                                        </p:tgtEl>
                                        <p:attrNameLst>
                                          <p:attrName>style.visibility</p:attrName>
                                        </p:attrNameLst>
                                      </p:cBhvr>
                                      <p:to>
                                        <p:strVal val="visible"/>
                                      </p:to>
                                    </p:set>
                                    <p:anim calcmode="lin" valueType="num">
                                      <p:cBhvr additive="base">
                                        <p:cTn id="5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8">
                                            <p:txEl>
                                              <p:pRg st="2" end="2"/>
                                            </p:txEl>
                                          </p:spTgt>
                                        </p:tgtEl>
                                        <p:attrNameLst>
                                          <p:attrName>style.visibility</p:attrName>
                                        </p:attrNameLst>
                                      </p:cBhvr>
                                      <p:to>
                                        <p:strVal val="visible"/>
                                      </p:to>
                                    </p:set>
                                    <p:anim calcmode="lin" valueType="num">
                                      <p:cBhvr additive="base">
                                        <p:cTn id="5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8">
                                            <p:txEl>
                                              <p:pRg st="3" end="3"/>
                                            </p:txEl>
                                          </p:spTgt>
                                        </p:tgtEl>
                                        <p:attrNameLst>
                                          <p:attrName>style.visibility</p:attrName>
                                        </p:attrNameLst>
                                      </p:cBhvr>
                                      <p:to>
                                        <p:strVal val="visible"/>
                                      </p:to>
                                    </p:set>
                                    <p:anim calcmode="lin" valueType="num">
                                      <p:cBhvr additive="base">
                                        <p:cTn id="6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8">
                                            <p:txEl>
                                              <p:pRg st="4" end="4"/>
                                            </p:txEl>
                                          </p:spTgt>
                                        </p:tgtEl>
                                        <p:attrNameLst>
                                          <p:attrName>style.visibility</p:attrName>
                                        </p:attrNameLst>
                                      </p:cBhvr>
                                      <p:to>
                                        <p:strVal val="visible"/>
                                      </p:to>
                                    </p:set>
                                    <p:anim calcmode="lin" valueType="num">
                                      <p:cBhvr additive="base">
                                        <p:cTn id="7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8">
                                            <p:txEl>
                                              <p:pRg st="5" end="5"/>
                                            </p:txEl>
                                          </p:spTgt>
                                        </p:tgtEl>
                                        <p:attrNameLst>
                                          <p:attrName>style.visibility</p:attrName>
                                        </p:attrNameLst>
                                      </p:cBhvr>
                                      <p:to>
                                        <p:strVal val="visible"/>
                                      </p:to>
                                    </p:set>
                                    <p:anim calcmode="lin" valueType="num">
                                      <p:cBhvr additive="base">
                                        <p:cTn id="7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8">
                                            <p:txEl>
                                              <p:pRg st="6" end="6"/>
                                            </p:txEl>
                                          </p:spTgt>
                                        </p:tgtEl>
                                        <p:attrNameLst>
                                          <p:attrName>style.visibility</p:attrName>
                                        </p:attrNameLst>
                                      </p:cBhvr>
                                      <p:to>
                                        <p:strVal val="visible"/>
                                      </p:to>
                                    </p:set>
                                    <p:anim calcmode="lin" valueType="num">
                                      <p:cBhvr additive="base">
                                        <p:cTn id="8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8">
                                            <p:txEl>
                                              <p:pRg st="7" end="7"/>
                                            </p:txEl>
                                          </p:spTgt>
                                        </p:tgtEl>
                                        <p:attrNameLst>
                                          <p:attrName>style.visibility</p:attrName>
                                        </p:attrNameLst>
                                      </p:cBhvr>
                                      <p:to>
                                        <p:strVal val="visible"/>
                                      </p:to>
                                    </p:set>
                                    <p:anim calcmode="lin" valueType="num">
                                      <p:cBhvr additive="base">
                                        <p:cTn id="89"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Elements of a Trial (cont’d)</a:t>
            </a:r>
            <a:endParaRPr lang="en-US" dirty="0"/>
          </a:p>
        </p:txBody>
      </p:sp>
      <p:sp>
        <p:nvSpPr>
          <p:cNvPr id="6" name="Text Placeholder 5"/>
          <p:cNvSpPr>
            <a:spLocks noGrp="1"/>
          </p:cNvSpPr>
          <p:nvPr>
            <p:ph type="body" idx="1"/>
          </p:nvPr>
        </p:nvSpPr>
        <p:spPr/>
        <p:txBody>
          <a:bodyPr>
            <a:normAutofit/>
          </a:bodyPr>
          <a:lstStyle/>
          <a:p>
            <a:pPr algn="ctr"/>
            <a:r>
              <a:rPr lang="en-US" sz="3200" dirty="0" smtClean="0"/>
              <a:t>Criminal</a:t>
            </a:r>
            <a:endParaRPr lang="en-US" sz="3200" dirty="0"/>
          </a:p>
        </p:txBody>
      </p:sp>
      <p:sp>
        <p:nvSpPr>
          <p:cNvPr id="7" name="Text Placeholder 6"/>
          <p:cNvSpPr>
            <a:spLocks noGrp="1"/>
          </p:cNvSpPr>
          <p:nvPr>
            <p:ph type="body" sz="half" idx="3"/>
          </p:nvPr>
        </p:nvSpPr>
        <p:spPr/>
        <p:txBody>
          <a:bodyPr>
            <a:normAutofit/>
          </a:bodyPr>
          <a:lstStyle/>
          <a:p>
            <a:pPr algn="ctr"/>
            <a:r>
              <a:rPr lang="en-US" sz="3200" dirty="0" smtClean="0"/>
              <a:t>Civil</a:t>
            </a:r>
            <a:endParaRPr lang="en-US" sz="3200" dirty="0"/>
          </a:p>
        </p:txBody>
      </p:sp>
      <p:sp>
        <p:nvSpPr>
          <p:cNvPr id="3" name="Content Placeholder 2"/>
          <p:cNvSpPr>
            <a:spLocks noGrp="1"/>
          </p:cNvSpPr>
          <p:nvPr>
            <p:ph sz="quarter" idx="2"/>
          </p:nvPr>
        </p:nvSpPr>
        <p:spPr/>
        <p:txBody>
          <a:bodyPr>
            <a:normAutofit/>
          </a:bodyPr>
          <a:lstStyle/>
          <a:p>
            <a:pPr lvl="0"/>
            <a:r>
              <a:rPr lang="en-US" dirty="0" smtClean="0"/>
              <a:t>Motions:</a:t>
            </a:r>
          </a:p>
          <a:p>
            <a:pPr lvl="1"/>
            <a:r>
              <a:rPr lang="en-US" dirty="0" smtClean="0"/>
              <a:t>Deadline set by court</a:t>
            </a:r>
          </a:p>
          <a:p>
            <a:pPr lvl="2"/>
            <a:r>
              <a:rPr lang="en-US" dirty="0" smtClean="0"/>
              <a:t>Exceptions for emergency matters</a:t>
            </a:r>
          </a:p>
          <a:p>
            <a:pPr lvl="2"/>
            <a:r>
              <a:rPr lang="en-US" dirty="0" smtClean="0"/>
              <a:t>Penalties for failure to meet deadlines</a:t>
            </a:r>
          </a:p>
          <a:p>
            <a:pPr lvl="2"/>
            <a:r>
              <a:rPr lang="en-US" dirty="0" smtClean="0"/>
              <a:t>Responses required or treated as conceded</a:t>
            </a:r>
          </a:p>
          <a:p>
            <a:pPr lvl="1"/>
            <a:r>
              <a:rPr lang="en-US" dirty="0" smtClean="0"/>
              <a:t>Typically defense has obligation to file</a:t>
            </a:r>
            <a:endParaRPr lang="en-US" dirty="0"/>
          </a:p>
        </p:txBody>
      </p:sp>
      <p:sp>
        <p:nvSpPr>
          <p:cNvPr id="8" name="Content Placeholder 7"/>
          <p:cNvSpPr>
            <a:spLocks noGrp="1"/>
          </p:cNvSpPr>
          <p:nvPr>
            <p:ph sz="quarter" idx="4"/>
          </p:nvPr>
        </p:nvSpPr>
        <p:spPr/>
        <p:txBody>
          <a:bodyPr>
            <a:normAutofit/>
          </a:bodyPr>
          <a:lstStyle/>
          <a:p>
            <a:pPr lvl="0"/>
            <a:r>
              <a:rPr lang="en-US" dirty="0" smtClean="0"/>
              <a:t>Motions:</a:t>
            </a:r>
          </a:p>
          <a:p>
            <a:pPr lvl="1"/>
            <a:r>
              <a:rPr lang="en-US" dirty="0" smtClean="0"/>
              <a:t>Dispositive motions </a:t>
            </a:r>
          </a:p>
          <a:p>
            <a:pPr lvl="1"/>
            <a:r>
              <a:rPr lang="en-US" dirty="0" smtClean="0"/>
              <a:t>Evidentiary motions</a:t>
            </a:r>
          </a:p>
          <a:p>
            <a:pPr lvl="1"/>
            <a:r>
              <a:rPr lang="en-US" dirty="0" smtClean="0"/>
              <a:t>List may vary by jurisdiction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1" end="1"/>
                                            </p:txEl>
                                          </p:spTgt>
                                        </p:tgtEl>
                                        <p:attrNameLst>
                                          <p:attrName>style.visibility</p:attrName>
                                        </p:attrNameLst>
                                      </p:cBhvr>
                                      <p:to>
                                        <p:strVal val="visible"/>
                                      </p:to>
                                    </p:set>
                                    <p:anim calcmode="lin" valueType="num">
                                      <p:cBhvr additive="base">
                                        <p:cTn id="4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anim calcmode="lin" valueType="num">
                                      <p:cBhvr additive="base">
                                        <p:cTn id="5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xEl>
                                              <p:pRg st="3" end="3"/>
                                            </p:txEl>
                                          </p:spTgt>
                                        </p:tgtEl>
                                        <p:attrNameLst>
                                          <p:attrName>style.visibility</p:attrName>
                                        </p:attrNameLst>
                                      </p:cBhvr>
                                      <p:to>
                                        <p:strVal val="visible"/>
                                      </p:to>
                                    </p:set>
                                    <p:anim calcmode="lin" valueType="num">
                                      <p:cBhvr additive="base">
                                        <p:cTn id="6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Elements of a Trial (cont’d)</a:t>
            </a:r>
            <a:endParaRPr lang="en-US" dirty="0"/>
          </a:p>
        </p:txBody>
      </p:sp>
      <p:sp>
        <p:nvSpPr>
          <p:cNvPr id="9" name="Content Placeholder 8"/>
          <p:cNvSpPr>
            <a:spLocks noGrp="1"/>
          </p:cNvSpPr>
          <p:nvPr>
            <p:ph idx="1"/>
          </p:nvPr>
        </p:nvSpPr>
        <p:spPr/>
        <p:txBody>
          <a:bodyPr>
            <a:normAutofit/>
          </a:bodyPr>
          <a:lstStyle/>
          <a:p>
            <a:pPr lvl="0"/>
            <a:r>
              <a:rPr lang="en-US" dirty="0" smtClean="0"/>
              <a:t>Pre-Trial</a:t>
            </a:r>
          </a:p>
          <a:p>
            <a:pPr lvl="1"/>
            <a:r>
              <a:rPr lang="en-US" dirty="0" smtClean="0"/>
              <a:t>Conference with court to hammer out issues</a:t>
            </a:r>
          </a:p>
          <a:p>
            <a:pPr lvl="1"/>
            <a:r>
              <a:rPr lang="en-US" dirty="0" smtClean="0"/>
              <a:t>Motions dealt with at this stage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Elements of a Trial (cont’d)</a:t>
            </a:r>
            <a:endParaRPr lang="en-US" dirty="0"/>
          </a:p>
        </p:txBody>
      </p:sp>
      <p:sp>
        <p:nvSpPr>
          <p:cNvPr id="9" name="Content Placeholder 8"/>
          <p:cNvSpPr>
            <a:spLocks noGrp="1"/>
          </p:cNvSpPr>
          <p:nvPr>
            <p:ph idx="1"/>
          </p:nvPr>
        </p:nvSpPr>
        <p:spPr/>
        <p:txBody>
          <a:bodyPr>
            <a:normAutofit/>
          </a:bodyPr>
          <a:lstStyle/>
          <a:p>
            <a:pPr lvl="0"/>
            <a:r>
              <a:rPr lang="en-US" dirty="0" smtClean="0"/>
              <a:t>Pre-Trial</a:t>
            </a:r>
          </a:p>
          <a:p>
            <a:pPr lvl="1"/>
            <a:r>
              <a:rPr lang="en-US" dirty="0" smtClean="0"/>
              <a:t>Conference with court to hammer out issues</a:t>
            </a:r>
          </a:p>
          <a:p>
            <a:pPr lvl="1"/>
            <a:r>
              <a:rPr lang="en-US" dirty="0" smtClean="0"/>
              <a:t>Motions dealt with at this stage</a:t>
            </a:r>
          </a:p>
        </p:txBody>
      </p:sp>
    </p:spTree>
    <p:extLst>
      <p:ext uri="{BB962C8B-B14F-4D97-AF65-F5344CB8AC3E}">
        <p14:creationId xmlns:p14="http://schemas.microsoft.com/office/powerpoint/2010/main" val="66719743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Elements of a Trial (cont’d)</a:t>
            </a:r>
            <a:endParaRPr lang="en-US" dirty="0"/>
          </a:p>
        </p:txBody>
      </p:sp>
      <p:sp>
        <p:nvSpPr>
          <p:cNvPr id="9" name="Content Placeholder 8"/>
          <p:cNvSpPr>
            <a:spLocks noGrp="1"/>
          </p:cNvSpPr>
          <p:nvPr>
            <p:ph idx="1"/>
          </p:nvPr>
        </p:nvSpPr>
        <p:spPr/>
        <p:txBody>
          <a:bodyPr>
            <a:normAutofit fontScale="92500" lnSpcReduction="20000"/>
          </a:bodyPr>
          <a:lstStyle/>
          <a:p>
            <a:pPr lvl="0"/>
            <a:r>
              <a:rPr lang="en-US" dirty="0" smtClean="0"/>
              <a:t>Trial</a:t>
            </a:r>
          </a:p>
          <a:p>
            <a:pPr lvl="1"/>
            <a:r>
              <a:rPr lang="en-US" dirty="0" smtClean="0"/>
              <a:t>Jury selection – unless a bench trial</a:t>
            </a:r>
          </a:p>
          <a:p>
            <a:pPr lvl="1"/>
            <a:r>
              <a:rPr lang="en-US" dirty="0" smtClean="0"/>
              <a:t>Openings</a:t>
            </a:r>
          </a:p>
          <a:p>
            <a:pPr lvl="1"/>
            <a:r>
              <a:rPr lang="en-US" dirty="0" err="1" smtClean="0"/>
              <a:t>Gov’t’s</a:t>
            </a:r>
            <a:r>
              <a:rPr lang="en-US" dirty="0" smtClean="0"/>
              <a:t>/Plaintiff’s case</a:t>
            </a:r>
          </a:p>
          <a:p>
            <a:pPr lvl="2"/>
            <a:r>
              <a:rPr lang="en-US" dirty="0" smtClean="0"/>
              <a:t>Direct examination</a:t>
            </a:r>
          </a:p>
          <a:p>
            <a:pPr lvl="2"/>
            <a:r>
              <a:rPr lang="en-US" dirty="0" smtClean="0"/>
              <a:t>Cross by defense</a:t>
            </a:r>
          </a:p>
          <a:p>
            <a:pPr lvl="1"/>
            <a:r>
              <a:rPr lang="en-US" dirty="0" smtClean="0"/>
              <a:t>Motion to dismiss</a:t>
            </a:r>
          </a:p>
          <a:p>
            <a:pPr lvl="1"/>
            <a:r>
              <a:rPr lang="en-US" dirty="0" smtClean="0"/>
              <a:t>Defense case</a:t>
            </a:r>
          </a:p>
          <a:p>
            <a:pPr lvl="2"/>
            <a:r>
              <a:rPr lang="en-US" dirty="0" smtClean="0"/>
              <a:t>Direct examination</a:t>
            </a:r>
          </a:p>
          <a:p>
            <a:pPr lvl="2"/>
            <a:r>
              <a:rPr lang="en-US" dirty="0" smtClean="0"/>
              <a:t>Cross by </a:t>
            </a:r>
            <a:r>
              <a:rPr lang="en-US" dirty="0" err="1" smtClean="0"/>
              <a:t>Gov’t</a:t>
            </a:r>
            <a:r>
              <a:rPr lang="en-US" dirty="0" smtClean="0"/>
              <a:t>/Plaintiff</a:t>
            </a:r>
          </a:p>
          <a:p>
            <a:pPr lvl="1"/>
            <a:r>
              <a:rPr lang="en-US" dirty="0" smtClean="0"/>
              <a:t>Rebuttal – usually only by side with burden of proof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xEl>
                                              <p:pRg st="4" end="4"/>
                                            </p:txEl>
                                          </p:spTgt>
                                        </p:tgtEl>
                                        <p:attrNameLst>
                                          <p:attrName>style.visibility</p:attrName>
                                        </p:attrNameLst>
                                      </p:cBhvr>
                                      <p:to>
                                        <p:strVal val="visible"/>
                                      </p:to>
                                    </p:set>
                                    <p:anim calcmode="lin" valueType="num">
                                      <p:cBhvr additive="base">
                                        <p:cTn id="2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9">
                                            <p:txEl>
                                              <p:pRg st="5" end="5"/>
                                            </p:txEl>
                                          </p:spTgt>
                                        </p:tgtEl>
                                        <p:attrNameLst>
                                          <p:attrName>style.visibility</p:attrName>
                                        </p:attrNameLst>
                                      </p:cBhvr>
                                      <p:to>
                                        <p:strVal val="visible"/>
                                      </p:to>
                                    </p:set>
                                    <p:anim calcmode="lin" valueType="num">
                                      <p:cBhvr additive="base">
                                        <p:cTn id="3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
                                            <p:txEl>
                                              <p:pRg st="6" end="6"/>
                                            </p:txEl>
                                          </p:spTgt>
                                        </p:tgtEl>
                                        <p:attrNameLst>
                                          <p:attrName>style.visibility</p:attrName>
                                        </p:attrNameLst>
                                      </p:cBhvr>
                                      <p:to>
                                        <p:strVal val="visible"/>
                                      </p:to>
                                    </p:set>
                                    <p:anim calcmode="lin" valueType="num">
                                      <p:cBhvr additive="base">
                                        <p:cTn id="39"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
                                            <p:txEl>
                                              <p:pRg st="7" end="7"/>
                                            </p:txEl>
                                          </p:spTgt>
                                        </p:tgtEl>
                                        <p:attrNameLst>
                                          <p:attrName>style.visibility</p:attrName>
                                        </p:attrNameLst>
                                      </p:cBhvr>
                                      <p:to>
                                        <p:strVal val="visible"/>
                                      </p:to>
                                    </p:set>
                                    <p:anim calcmode="lin" valueType="num">
                                      <p:cBhvr additive="base">
                                        <p:cTn id="45"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9">
                                            <p:txEl>
                                              <p:pRg st="8" end="8"/>
                                            </p:txEl>
                                          </p:spTgt>
                                        </p:tgtEl>
                                        <p:attrNameLst>
                                          <p:attrName>style.visibility</p:attrName>
                                        </p:attrNameLst>
                                      </p:cBhvr>
                                      <p:to>
                                        <p:strVal val="visible"/>
                                      </p:to>
                                    </p:set>
                                    <p:anim calcmode="lin" valueType="num">
                                      <p:cBhvr additive="base">
                                        <p:cTn id="4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xEl>
                                              <p:pRg st="9" end="9"/>
                                            </p:txEl>
                                          </p:spTgt>
                                        </p:tgtEl>
                                        <p:attrNameLst>
                                          <p:attrName>style.visibility</p:attrName>
                                        </p:attrNameLst>
                                      </p:cBhvr>
                                      <p:to>
                                        <p:strVal val="visible"/>
                                      </p:to>
                                    </p:set>
                                    <p:anim calcmode="lin" valueType="num">
                                      <p:cBhvr additive="base">
                                        <p:cTn id="5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xEl>
                                              <p:pRg st="10" end="10"/>
                                            </p:txEl>
                                          </p:spTgt>
                                        </p:tgtEl>
                                        <p:attrNameLst>
                                          <p:attrName>style.visibility</p:attrName>
                                        </p:attrNameLst>
                                      </p:cBhvr>
                                      <p:to>
                                        <p:strVal val="visible"/>
                                      </p:to>
                                    </p:set>
                                    <p:anim calcmode="lin" valueType="num">
                                      <p:cBhvr additive="base">
                                        <p:cTn id="61"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Elements of a Trial (cont’d)</a:t>
            </a:r>
            <a:endParaRPr lang="en-US" dirty="0"/>
          </a:p>
        </p:txBody>
      </p:sp>
      <p:sp>
        <p:nvSpPr>
          <p:cNvPr id="9" name="Content Placeholder 8"/>
          <p:cNvSpPr>
            <a:spLocks noGrp="1"/>
          </p:cNvSpPr>
          <p:nvPr>
            <p:ph idx="1"/>
          </p:nvPr>
        </p:nvSpPr>
        <p:spPr/>
        <p:txBody>
          <a:bodyPr>
            <a:normAutofit/>
          </a:bodyPr>
          <a:lstStyle/>
          <a:p>
            <a:pPr marL="0" indent="0">
              <a:buNone/>
            </a:pPr>
            <a:endParaRPr lang="en-US" u="sng" dirty="0" smtClean="0">
              <a:hlinkClick r:id="rId2"/>
            </a:endParaRPr>
          </a:p>
          <a:p>
            <a:pPr marL="0" indent="0">
              <a:buNone/>
            </a:pPr>
            <a:endParaRPr lang="en-US" u="sng" dirty="0">
              <a:hlinkClick r:id="rId2"/>
            </a:endParaRPr>
          </a:p>
          <a:p>
            <a:pPr marL="0" indent="0">
              <a:buNone/>
            </a:pPr>
            <a:endParaRPr lang="en-US" u="sng" dirty="0" smtClean="0">
              <a:hlinkClick r:id="rId2"/>
            </a:endParaRPr>
          </a:p>
          <a:p>
            <a:pPr marL="0" indent="0" algn="ctr">
              <a:buNone/>
            </a:pPr>
            <a:r>
              <a:rPr lang="en-US" u="sng" dirty="0" smtClean="0">
                <a:hlinkClick r:id="rId2"/>
              </a:rPr>
              <a:t>https</a:t>
            </a:r>
            <a:r>
              <a:rPr lang="en-US" u="sng" dirty="0">
                <a:hlinkClick r:id="rId2"/>
              </a:rPr>
              <a:t>://youtu.be/Ei-EeDQyDS0</a:t>
            </a:r>
            <a:endParaRPr lang="en-US" dirty="0"/>
          </a:p>
          <a:p>
            <a:pPr marL="0" lvl="0" indent="0">
              <a:buNone/>
            </a:pPr>
            <a:endParaRPr lang="en-US" dirty="0" smtClean="0"/>
          </a:p>
        </p:txBody>
      </p:sp>
    </p:spTree>
    <p:extLst>
      <p:ext uri="{BB962C8B-B14F-4D97-AF65-F5344CB8AC3E}">
        <p14:creationId xmlns:p14="http://schemas.microsoft.com/office/powerpoint/2010/main" val="22453704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 calcmode="lin" valueType="num">
                                      <p:cBhvr additive="base">
                                        <p:cTn id="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Elements of a Trial (cont’d)</a:t>
            </a:r>
            <a:endParaRPr lang="en-US" dirty="0"/>
          </a:p>
        </p:txBody>
      </p:sp>
      <p:sp>
        <p:nvSpPr>
          <p:cNvPr id="6" name="Text Placeholder 5"/>
          <p:cNvSpPr>
            <a:spLocks noGrp="1"/>
          </p:cNvSpPr>
          <p:nvPr>
            <p:ph type="body" idx="1"/>
          </p:nvPr>
        </p:nvSpPr>
        <p:spPr/>
        <p:txBody>
          <a:bodyPr>
            <a:normAutofit/>
          </a:bodyPr>
          <a:lstStyle/>
          <a:p>
            <a:pPr algn="ctr"/>
            <a:r>
              <a:rPr lang="en-US" sz="3200" dirty="0" smtClean="0"/>
              <a:t>Criminal</a:t>
            </a:r>
            <a:endParaRPr lang="en-US" sz="3200" dirty="0"/>
          </a:p>
        </p:txBody>
      </p:sp>
      <p:sp>
        <p:nvSpPr>
          <p:cNvPr id="7" name="Text Placeholder 6"/>
          <p:cNvSpPr>
            <a:spLocks noGrp="1"/>
          </p:cNvSpPr>
          <p:nvPr>
            <p:ph type="body" sz="half" idx="3"/>
          </p:nvPr>
        </p:nvSpPr>
        <p:spPr/>
        <p:txBody>
          <a:bodyPr>
            <a:normAutofit/>
          </a:bodyPr>
          <a:lstStyle/>
          <a:p>
            <a:pPr algn="ctr"/>
            <a:r>
              <a:rPr lang="en-US" sz="3200" dirty="0" smtClean="0"/>
              <a:t>Civil</a:t>
            </a:r>
            <a:endParaRPr lang="en-US" sz="3200" dirty="0"/>
          </a:p>
        </p:txBody>
      </p:sp>
      <p:sp>
        <p:nvSpPr>
          <p:cNvPr id="3" name="Content Placeholder 2"/>
          <p:cNvSpPr>
            <a:spLocks noGrp="1"/>
          </p:cNvSpPr>
          <p:nvPr>
            <p:ph sz="quarter" idx="2"/>
          </p:nvPr>
        </p:nvSpPr>
        <p:spPr/>
        <p:txBody>
          <a:bodyPr>
            <a:normAutofit/>
          </a:bodyPr>
          <a:lstStyle/>
          <a:p>
            <a:pPr lvl="0"/>
            <a:r>
              <a:rPr lang="en-US" dirty="0" smtClean="0"/>
              <a:t>Verdict</a:t>
            </a:r>
          </a:p>
          <a:p>
            <a:pPr lvl="1"/>
            <a:r>
              <a:rPr lang="en-US" dirty="0" smtClean="0"/>
              <a:t>Criminal  12 people must be unanimous – guilty or innocent.</a:t>
            </a:r>
          </a:p>
          <a:p>
            <a:pPr lvl="2"/>
            <a:r>
              <a:rPr lang="en-US" dirty="0" smtClean="0"/>
              <a:t>Some states – like Virginia – have jury sentencing immediately after guilty phase.</a:t>
            </a:r>
            <a:endParaRPr lang="en-US" dirty="0"/>
          </a:p>
        </p:txBody>
      </p:sp>
      <p:sp>
        <p:nvSpPr>
          <p:cNvPr id="8" name="Content Placeholder 7"/>
          <p:cNvSpPr>
            <a:spLocks noGrp="1"/>
          </p:cNvSpPr>
          <p:nvPr>
            <p:ph sz="quarter" idx="4"/>
          </p:nvPr>
        </p:nvSpPr>
        <p:spPr/>
        <p:txBody>
          <a:bodyPr>
            <a:normAutofit/>
          </a:bodyPr>
          <a:lstStyle/>
          <a:p>
            <a:pPr lvl="0"/>
            <a:r>
              <a:rPr lang="en-US" dirty="0" smtClean="0">
                <a:solidFill>
                  <a:prstClr val="black"/>
                </a:solidFill>
              </a:rPr>
              <a:t>Verdict</a:t>
            </a:r>
            <a:endParaRPr lang="en-US" dirty="0" smtClean="0"/>
          </a:p>
          <a:p>
            <a:pPr lvl="1"/>
            <a:r>
              <a:rPr lang="en-US" dirty="0" smtClean="0"/>
              <a:t>6 or 12 – doesn’t need to be unanimous</a:t>
            </a:r>
          </a:p>
          <a:p>
            <a:pPr lvl="2"/>
            <a:r>
              <a:rPr lang="en-US" dirty="0" smtClean="0"/>
              <a:t>Typically determine damage award</a:t>
            </a:r>
          </a:p>
          <a:p>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 calcmode="lin" valueType="num">
                                      <p:cBhvr additive="base">
                                        <p:cTn id="3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 calcmode="lin" valueType="num">
                                      <p:cBhvr additive="base">
                                        <p:cTn id="3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Elements of a Trial (cont’d)</a:t>
            </a:r>
            <a:endParaRPr lang="en-US" dirty="0"/>
          </a:p>
        </p:txBody>
      </p:sp>
      <p:sp>
        <p:nvSpPr>
          <p:cNvPr id="6" name="Text Placeholder 5"/>
          <p:cNvSpPr>
            <a:spLocks noGrp="1"/>
          </p:cNvSpPr>
          <p:nvPr>
            <p:ph type="body" idx="1"/>
          </p:nvPr>
        </p:nvSpPr>
        <p:spPr/>
        <p:txBody>
          <a:bodyPr>
            <a:normAutofit/>
          </a:bodyPr>
          <a:lstStyle/>
          <a:p>
            <a:pPr algn="ctr"/>
            <a:r>
              <a:rPr lang="en-US" sz="3200" dirty="0" smtClean="0"/>
              <a:t>Criminal</a:t>
            </a:r>
            <a:endParaRPr lang="en-US" sz="3200" dirty="0"/>
          </a:p>
        </p:txBody>
      </p:sp>
      <p:sp>
        <p:nvSpPr>
          <p:cNvPr id="7" name="Text Placeholder 6"/>
          <p:cNvSpPr>
            <a:spLocks noGrp="1"/>
          </p:cNvSpPr>
          <p:nvPr>
            <p:ph type="body" sz="half" idx="3"/>
          </p:nvPr>
        </p:nvSpPr>
        <p:spPr/>
        <p:txBody>
          <a:bodyPr>
            <a:normAutofit/>
          </a:bodyPr>
          <a:lstStyle/>
          <a:p>
            <a:pPr algn="ctr"/>
            <a:r>
              <a:rPr lang="en-US" sz="3200" dirty="0" smtClean="0"/>
              <a:t>Civil</a:t>
            </a:r>
            <a:endParaRPr lang="en-US" sz="3200" dirty="0"/>
          </a:p>
        </p:txBody>
      </p:sp>
      <p:sp>
        <p:nvSpPr>
          <p:cNvPr id="3" name="Content Placeholder 2"/>
          <p:cNvSpPr>
            <a:spLocks noGrp="1"/>
          </p:cNvSpPr>
          <p:nvPr>
            <p:ph sz="quarter" idx="2"/>
          </p:nvPr>
        </p:nvSpPr>
        <p:spPr/>
        <p:txBody>
          <a:bodyPr>
            <a:normAutofit/>
          </a:bodyPr>
          <a:lstStyle/>
          <a:p>
            <a:pPr lvl="0"/>
            <a:r>
              <a:rPr lang="en-US" dirty="0" smtClean="0"/>
              <a:t>Sentence</a:t>
            </a:r>
          </a:p>
          <a:p>
            <a:pPr lvl="1"/>
            <a:r>
              <a:rPr lang="en-US" dirty="0" smtClean="0"/>
              <a:t>Only in Criminal cases</a:t>
            </a:r>
          </a:p>
          <a:p>
            <a:pPr lvl="1"/>
            <a:r>
              <a:rPr lang="en-US" dirty="0" smtClean="0"/>
              <a:t>Even when jury recommend sentences – Judge has to impose sentence </a:t>
            </a:r>
          </a:p>
          <a:p>
            <a:pPr lvl="2"/>
            <a:r>
              <a:rPr lang="en-US" dirty="0" smtClean="0"/>
              <a:t>Court may reduce</a:t>
            </a:r>
          </a:p>
          <a:p>
            <a:pPr lvl="1"/>
            <a:r>
              <a:rPr lang="en-US" dirty="0" smtClean="0"/>
              <a:t>Some minimums apply</a:t>
            </a:r>
          </a:p>
          <a:p>
            <a:pPr lvl="1"/>
            <a:r>
              <a:rPr lang="en-US" dirty="0" smtClean="0"/>
              <a:t>Maximum amount of time per charge</a:t>
            </a:r>
            <a:endParaRPr lang="en-US" dirty="0"/>
          </a:p>
        </p:txBody>
      </p:sp>
      <p:sp>
        <p:nvSpPr>
          <p:cNvPr id="8" name="Content Placeholder 7"/>
          <p:cNvSpPr>
            <a:spLocks noGrp="1"/>
          </p:cNvSpPr>
          <p:nvPr>
            <p:ph sz="quarter" idx="4"/>
          </p:nvPr>
        </p:nvSpPr>
        <p:spPr/>
        <p:txBody>
          <a:bodyPr>
            <a:normAutofit/>
          </a:bodyPr>
          <a:lstStyle/>
          <a:p>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Elements of a Trial (cont’d)</a:t>
            </a:r>
            <a:endParaRPr lang="en-US" dirty="0"/>
          </a:p>
        </p:txBody>
      </p:sp>
      <p:sp>
        <p:nvSpPr>
          <p:cNvPr id="6" name="Text Placeholder 5"/>
          <p:cNvSpPr>
            <a:spLocks noGrp="1"/>
          </p:cNvSpPr>
          <p:nvPr>
            <p:ph type="body" idx="1"/>
          </p:nvPr>
        </p:nvSpPr>
        <p:spPr/>
        <p:txBody>
          <a:bodyPr>
            <a:normAutofit/>
          </a:bodyPr>
          <a:lstStyle/>
          <a:p>
            <a:pPr algn="ctr"/>
            <a:r>
              <a:rPr lang="en-US" sz="3200" dirty="0" smtClean="0"/>
              <a:t>Criminal</a:t>
            </a:r>
            <a:endParaRPr lang="en-US" sz="3200" dirty="0"/>
          </a:p>
        </p:txBody>
      </p:sp>
      <p:sp>
        <p:nvSpPr>
          <p:cNvPr id="7" name="Text Placeholder 6"/>
          <p:cNvSpPr>
            <a:spLocks noGrp="1"/>
          </p:cNvSpPr>
          <p:nvPr>
            <p:ph type="body" sz="half" idx="3"/>
          </p:nvPr>
        </p:nvSpPr>
        <p:spPr/>
        <p:txBody>
          <a:bodyPr>
            <a:normAutofit/>
          </a:bodyPr>
          <a:lstStyle/>
          <a:p>
            <a:pPr algn="ctr"/>
            <a:r>
              <a:rPr lang="en-US" sz="3200" dirty="0" smtClean="0"/>
              <a:t>Civil</a:t>
            </a:r>
            <a:endParaRPr lang="en-US" sz="3200" dirty="0"/>
          </a:p>
        </p:txBody>
      </p:sp>
      <p:sp>
        <p:nvSpPr>
          <p:cNvPr id="3" name="Content Placeholder 2"/>
          <p:cNvSpPr>
            <a:spLocks noGrp="1"/>
          </p:cNvSpPr>
          <p:nvPr>
            <p:ph sz="quarter" idx="2"/>
          </p:nvPr>
        </p:nvSpPr>
        <p:spPr/>
        <p:txBody>
          <a:bodyPr>
            <a:normAutofit/>
          </a:bodyPr>
          <a:lstStyle/>
          <a:p>
            <a:r>
              <a:rPr lang="en-US" dirty="0" smtClean="0"/>
              <a:t>Appeal</a:t>
            </a:r>
          </a:p>
          <a:p>
            <a:pPr lvl="1"/>
            <a:r>
              <a:rPr lang="en-US" dirty="0" smtClean="0"/>
              <a:t>Losing side may appeal</a:t>
            </a:r>
          </a:p>
          <a:p>
            <a:pPr lvl="2"/>
            <a:r>
              <a:rPr lang="en-US" dirty="0" smtClean="0"/>
              <a:t>Government cannot appeal a Not Guilty verdict	</a:t>
            </a:r>
          </a:p>
          <a:p>
            <a:pPr lvl="2"/>
            <a:r>
              <a:rPr lang="en-US" dirty="0" smtClean="0"/>
              <a:t>Only the government can appeal mid-trial</a:t>
            </a:r>
          </a:p>
          <a:p>
            <a:pPr lvl="1"/>
            <a:r>
              <a:rPr lang="en-US" dirty="0" smtClean="0"/>
              <a:t>Time limits apply – miss the deadline, lose the right. Court very strict on times.</a:t>
            </a:r>
          </a:p>
          <a:p>
            <a:endParaRPr lang="en-US" dirty="0"/>
          </a:p>
        </p:txBody>
      </p:sp>
      <p:sp>
        <p:nvSpPr>
          <p:cNvPr id="8" name="Content Placeholder 7"/>
          <p:cNvSpPr>
            <a:spLocks noGrp="1"/>
          </p:cNvSpPr>
          <p:nvPr>
            <p:ph sz="quarter" idx="4"/>
          </p:nvPr>
        </p:nvSpPr>
        <p:spPr/>
        <p:txBody>
          <a:bodyPr>
            <a:normAutofit/>
          </a:bodyPr>
          <a:lstStyle/>
          <a:p>
            <a:r>
              <a:rPr lang="en-US" dirty="0" smtClean="0"/>
              <a:t>Appeal</a:t>
            </a:r>
          </a:p>
          <a:p>
            <a:pPr lvl="1"/>
            <a:r>
              <a:rPr lang="en-US" dirty="0" smtClean="0"/>
              <a:t>Losing side may appeal</a:t>
            </a:r>
          </a:p>
          <a:p>
            <a:pPr lvl="1"/>
            <a:r>
              <a:rPr lang="en-US" dirty="0" smtClean="0"/>
              <a:t>Interlocutory appeals (rare)</a:t>
            </a:r>
          </a:p>
          <a:p>
            <a:pPr lvl="1"/>
            <a:r>
              <a:rPr lang="en-US" dirty="0" smtClean="0"/>
              <a:t>Winning side sometimes appeals in civil cases </a:t>
            </a:r>
          </a:p>
          <a:p>
            <a:pPr lvl="1"/>
            <a:r>
              <a:rPr lang="en-US" dirty="0" smtClean="0"/>
              <a:t>Time limits apply – miss the deadline, lose the right. Court very strict on times.</a:t>
            </a:r>
          </a:p>
          <a:p>
            <a:pPr>
              <a:buNone/>
            </a:pPr>
            <a:endParaRPr lang="en-US" b="1"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anim calcmode="lin" valueType="num">
                                      <p:cBhvr additive="base">
                                        <p:cTn id="4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2" end="2"/>
                                            </p:txEl>
                                          </p:spTgt>
                                        </p:tgtEl>
                                        <p:attrNameLst>
                                          <p:attrName>style.visibility</p:attrName>
                                        </p:attrNameLst>
                                      </p:cBhvr>
                                      <p:to>
                                        <p:strVal val="visible"/>
                                      </p:to>
                                    </p:set>
                                    <p:anim calcmode="lin" valueType="num">
                                      <p:cBhvr additive="base">
                                        <p:cTn id="4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3" end="3"/>
                                            </p:txEl>
                                          </p:spTgt>
                                        </p:tgtEl>
                                        <p:attrNameLst>
                                          <p:attrName>style.visibility</p:attrName>
                                        </p:attrNameLst>
                                      </p:cBhvr>
                                      <p:to>
                                        <p:strVal val="visible"/>
                                      </p:to>
                                    </p:set>
                                    <p:anim calcmode="lin" valueType="num">
                                      <p:cBhvr additive="base">
                                        <p:cTn id="5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xEl>
                                              <p:pRg st="4" end="4"/>
                                            </p:txEl>
                                          </p:spTgt>
                                        </p:tgtEl>
                                        <p:attrNameLst>
                                          <p:attrName>style.visibility</p:attrName>
                                        </p:attrNameLst>
                                      </p:cBhvr>
                                      <p:to>
                                        <p:strVal val="visible"/>
                                      </p:to>
                                    </p:set>
                                    <p:anim calcmode="lin" valueType="num">
                                      <p:cBhvr additive="base">
                                        <p:cTn id="6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Us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Shira Anthony</a:t>
            </a:r>
          </a:p>
          <a:p>
            <a:r>
              <a:rPr lang="en-US" dirty="0" smtClean="0"/>
              <a:t>Bio: Clerked on the TN Court of Appeals (Civil Division) for 2 years, associate in employment law firm for 2 years, appellate attorney for the NC Guardian ad </a:t>
            </a:r>
            <a:r>
              <a:rPr lang="en-US" dirty="0" err="1" smtClean="0"/>
              <a:t>Litem</a:t>
            </a:r>
            <a:r>
              <a:rPr lang="en-US" dirty="0" smtClean="0"/>
              <a:t> Program for 2 years, NC Assistant Attorney General representing child care licensure agency for 11 years.</a:t>
            </a:r>
          </a:p>
          <a:p>
            <a:r>
              <a:rPr lang="en-US" dirty="0" smtClean="0">
                <a:hlinkClick r:id="rId2"/>
              </a:rPr>
              <a:t>www.shiraanthony.com</a:t>
            </a:r>
            <a:endParaRPr lang="en-US" dirty="0" smtClean="0"/>
          </a:p>
          <a:p>
            <a:r>
              <a:rPr lang="en-US" dirty="0" smtClean="0">
                <a:hlinkClick r:id="rId3"/>
              </a:rPr>
              <a:t>shiraanthony@hotmail.com</a:t>
            </a:r>
            <a:endParaRPr lang="en-US" dirty="0" smtClean="0"/>
          </a:p>
          <a:p>
            <a:r>
              <a:rPr lang="en-US" dirty="0" smtClean="0"/>
              <a:t>Twitter: @</a:t>
            </a:r>
            <a:r>
              <a:rPr lang="en-US" dirty="0" err="1" smtClean="0"/>
              <a:t>WriterShira</a:t>
            </a: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Elements of a Trial (cont’d)</a:t>
            </a:r>
            <a:endParaRPr lang="en-US" dirty="0"/>
          </a:p>
        </p:txBody>
      </p:sp>
      <p:sp>
        <p:nvSpPr>
          <p:cNvPr id="8" name="Content Placeholder 7"/>
          <p:cNvSpPr>
            <a:spLocks noGrp="1"/>
          </p:cNvSpPr>
          <p:nvPr>
            <p:ph idx="1"/>
          </p:nvPr>
        </p:nvSpPr>
        <p:spPr/>
        <p:txBody>
          <a:bodyPr/>
          <a:lstStyle/>
          <a:p>
            <a:r>
              <a:rPr lang="en-US" dirty="0" smtClean="0"/>
              <a:t>Free story by Andrew Q. Gordon</a:t>
            </a:r>
          </a:p>
          <a:p>
            <a:r>
              <a:rPr lang="en-US" dirty="0" smtClean="0">
                <a:hlinkClick r:id="rId2"/>
              </a:rPr>
              <a:t>http://www.andrewqgordon.com/open-to-close/</a:t>
            </a:r>
            <a:endParaRPr lang="en-US" dirty="0" smtClean="0"/>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Types of Lawyers</a:t>
            </a:r>
            <a:endParaRPr lang="en-US" dirty="0"/>
          </a:p>
        </p:txBody>
      </p:sp>
      <p:sp>
        <p:nvSpPr>
          <p:cNvPr id="8" name="Content Placeholder 7"/>
          <p:cNvSpPr>
            <a:spLocks noGrp="1"/>
          </p:cNvSpPr>
          <p:nvPr>
            <p:ph idx="1"/>
          </p:nvPr>
        </p:nvSpPr>
        <p:spPr/>
        <p:txBody>
          <a:bodyPr>
            <a:normAutofit/>
          </a:bodyPr>
          <a:lstStyle/>
          <a:p>
            <a:r>
              <a:rPr lang="en-US" dirty="0" smtClean="0"/>
              <a:t>Criminal</a:t>
            </a:r>
          </a:p>
          <a:p>
            <a:r>
              <a:rPr lang="en-US" dirty="0" smtClean="0"/>
              <a:t>Civil</a:t>
            </a:r>
          </a:p>
          <a:p>
            <a:pPr lvl="1"/>
            <a:r>
              <a:rPr lang="en-US" dirty="0" smtClean="0"/>
              <a:t>- Generalists (civil suits, personal injury, etc.)</a:t>
            </a:r>
          </a:p>
          <a:p>
            <a:pPr lvl="1"/>
            <a:r>
              <a:rPr lang="en-US" dirty="0" smtClean="0"/>
              <a:t>- Specialists (IP, corporate/transactional, tax, finance, employment/labor, family, entertainment,)</a:t>
            </a:r>
          </a:p>
          <a:p>
            <a:r>
              <a:rPr lang="en-US" sz="3600" dirty="0" smtClean="0"/>
              <a:t>Government</a:t>
            </a:r>
            <a:r>
              <a:rPr lang="en-US" dirty="0" smtClean="0"/>
              <a:t> (criminal, agency, municipality)</a:t>
            </a:r>
          </a:p>
          <a:p>
            <a:pPr lvl="1">
              <a:buNone/>
            </a:pPr>
            <a:r>
              <a:rPr lang="en-US" dirty="0" smtClean="0"/>
              <a:t>	- federal</a:t>
            </a:r>
          </a:p>
          <a:p>
            <a:pPr lvl="1">
              <a:buNone/>
            </a:pPr>
            <a:r>
              <a:rPr lang="en-US" dirty="0" smtClean="0"/>
              <a:t>	- state/local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Types of Lawyers - Resources</a:t>
            </a:r>
            <a:endParaRPr lang="en-US" dirty="0"/>
          </a:p>
        </p:txBody>
      </p:sp>
      <p:sp>
        <p:nvSpPr>
          <p:cNvPr id="8" name="Content Placeholder 7"/>
          <p:cNvSpPr>
            <a:spLocks noGrp="1"/>
          </p:cNvSpPr>
          <p:nvPr>
            <p:ph idx="1"/>
          </p:nvPr>
        </p:nvSpPr>
        <p:spPr/>
        <p:txBody>
          <a:bodyPr/>
          <a:lstStyle/>
          <a:p>
            <a:r>
              <a:rPr lang="en-US" dirty="0" smtClean="0">
                <a:hlinkClick r:id="rId2"/>
              </a:rPr>
              <a:t>http://blog.lawkick.com/types-of-lawyers/</a:t>
            </a:r>
            <a:r>
              <a:rPr lang="en-US" dirty="0" smtClean="0"/>
              <a:t> </a:t>
            </a:r>
            <a:br>
              <a:rPr lang="en-US" dirty="0" smtClean="0"/>
            </a:br>
            <a:endParaRPr lang="en-US" dirty="0" smtClean="0"/>
          </a:p>
          <a:p>
            <a:r>
              <a:rPr lang="en-US" dirty="0" smtClean="0">
                <a:hlinkClick r:id="rId3"/>
              </a:rPr>
              <a:t>http://www.lawyeredu.org/law-careers.html</a:t>
            </a:r>
            <a:r>
              <a:rPr lang="en-US" dirty="0" smtClean="0"/>
              <a:t/>
            </a:r>
            <a:br>
              <a:rPr lang="en-US" dirty="0" smtClean="0"/>
            </a:br>
            <a:r>
              <a:rPr lang="en-US" dirty="0" smtClean="0"/>
              <a:t/>
            </a:r>
            <a:br>
              <a:rPr lang="en-US" dirty="0" smtClean="0"/>
            </a:br>
            <a:endParaRPr lang="en-US" dirty="0" smtClean="0"/>
          </a:p>
          <a:p>
            <a:pPr>
              <a:buNone/>
            </a:pP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Questions?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Us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Pearl Love</a:t>
            </a:r>
          </a:p>
          <a:p>
            <a:r>
              <a:rPr lang="en-US" dirty="0" smtClean="0"/>
              <a:t>Bio: In her boring life, Pearl has been a patent lawyer since 2001. After working in private practice for over six years, Pearl decided to abandon the fame and fortune of private practice to work for the people. For the past nine years, Pearl has </a:t>
            </a:r>
            <a:r>
              <a:rPr lang="en-US" dirty="0" smtClean="0"/>
              <a:t>worked </a:t>
            </a:r>
            <a:r>
              <a:rPr lang="en-US" dirty="0" smtClean="0"/>
              <a:t>for the federal government, </a:t>
            </a:r>
            <a:r>
              <a:rPr lang="en-US" dirty="0" smtClean="0"/>
              <a:t>keeping </a:t>
            </a:r>
            <a:r>
              <a:rPr lang="en-US" dirty="0" smtClean="0"/>
              <a:t>America safe from illegal goods from Canada... and also other places.  </a:t>
            </a:r>
          </a:p>
          <a:p>
            <a:r>
              <a:rPr lang="en-US" dirty="0" smtClean="0">
                <a:hlinkClick r:id="rId2"/>
              </a:rPr>
              <a:t>pearllove925@gmail.com</a:t>
            </a:r>
            <a:endParaRPr lang="en-US" dirty="0" smtClean="0"/>
          </a:p>
          <a:p>
            <a:r>
              <a:rPr lang="en-US" dirty="0" smtClean="0">
                <a:hlinkClick r:id="rId3"/>
              </a:rPr>
              <a:t>https://m.facebook.com/Pearl-Love-Books-158363940846627</a:t>
            </a:r>
            <a:endParaRPr lang="en-US" dirty="0" smtClean="0"/>
          </a:p>
          <a:p>
            <a:pPr>
              <a:buNone/>
            </a:pP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What Writers Get Wrong About Lawyers</a:t>
            </a:r>
          </a:p>
          <a:p>
            <a:r>
              <a:rPr lang="en-US" dirty="0" smtClean="0"/>
              <a:t>Elements of a Trial</a:t>
            </a:r>
          </a:p>
          <a:p>
            <a:r>
              <a:rPr lang="en-US" dirty="0" smtClean="0"/>
              <a:t>Types of Lawyers</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Writers Get Wrong ABOUT LAWYERS</a:t>
            </a:r>
            <a:endParaRPr lang="en-US" dirty="0"/>
          </a:p>
        </p:txBody>
      </p:sp>
      <p:sp>
        <p:nvSpPr>
          <p:cNvPr id="3" name="Content Placeholder 2"/>
          <p:cNvSpPr>
            <a:spLocks noGrp="1"/>
          </p:cNvSpPr>
          <p:nvPr>
            <p:ph idx="1"/>
          </p:nvPr>
        </p:nvSpPr>
        <p:spPr/>
        <p:txBody>
          <a:bodyPr>
            <a:normAutofit/>
          </a:bodyPr>
          <a:lstStyle/>
          <a:p>
            <a:pPr lvl="0"/>
            <a:r>
              <a:rPr lang="en-US" dirty="0" smtClean="0"/>
              <a:t>Lawyers in general</a:t>
            </a:r>
          </a:p>
          <a:p>
            <a:pPr lvl="1"/>
            <a:r>
              <a:rPr lang="en-US" dirty="0" smtClean="0"/>
              <a:t>Not all are courtroom lawyers</a:t>
            </a:r>
          </a:p>
          <a:p>
            <a:pPr lvl="1"/>
            <a:r>
              <a:rPr lang="en-US" dirty="0" smtClean="0"/>
              <a:t>The best lawyers/judges aren't always men (Sally Yates is our hero!)</a:t>
            </a:r>
          </a:p>
          <a:p>
            <a:pPr lvl="1"/>
            <a:r>
              <a:rPr lang="en-US" dirty="0" smtClean="0"/>
              <a:t>Not all lawyers make a ton of money</a:t>
            </a:r>
          </a:p>
          <a:p>
            <a:pPr lvl="1"/>
            <a:r>
              <a:rPr lang="en-US" dirty="0" smtClean="0"/>
              <a:t>Not all lawyers are assholes</a:t>
            </a:r>
          </a:p>
          <a:p>
            <a:pPr lvl="1"/>
            <a:r>
              <a:rPr lang="en-US" dirty="0" smtClean="0"/>
              <a:t>Not all lawyers work long hours</a:t>
            </a:r>
          </a:p>
          <a:p>
            <a:pPr lvl="1"/>
            <a:r>
              <a:rPr lang="en-US" dirty="0" smtClean="0"/>
              <a:t>Judges/magistrates aren’t always lawyers!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Writers Get Wrong (CONT’D)</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lawyers </a:t>
            </a:r>
            <a:r>
              <a:rPr lang="en-US" dirty="0"/>
              <a:t>arguing with </a:t>
            </a:r>
            <a:r>
              <a:rPr lang="en-US" dirty="0" smtClean="0"/>
              <a:t>judges</a:t>
            </a:r>
          </a:p>
          <a:p>
            <a:pPr lvl="1"/>
            <a:r>
              <a:rPr lang="en-US" dirty="0" smtClean="0"/>
              <a:t>Are you supposed to? No!</a:t>
            </a:r>
          </a:p>
          <a:p>
            <a:pPr lvl="1"/>
            <a:r>
              <a:rPr lang="en-US" dirty="0" smtClean="0"/>
              <a:t>Do lawyers argue with judges? You bet, and they can get sanctioned for it</a:t>
            </a:r>
            <a:endParaRPr lang="en-US" dirty="0"/>
          </a:p>
          <a:p>
            <a:pPr lvl="0"/>
            <a:r>
              <a:rPr lang="en-US" dirty="0"/>
              <a:t>using formal language in </a:t>
            </a:r>
            <a:r>
              <a:rPr lang="en-US" dirty="0" smtClean="0"/>
              <a:t>court</a:t>
            </a:r>
          </a:p>
          <a:p>
            <a:pPr lvl="1"/>
            <a:r>
              <a:rPr lang="en-US" dirty="0" smtClean="0"/>
              <a:t>Mostly, lawyers use modern English to explain their arguments</a:t>
            </a:r>
          </a:p>
          <a:p>
            <a:pPr lvl="1"/>
            <a:r>
              <a:rPr lang="en-US" dirty="0" smtClean="0"/>
              <a:t>But, there are formal phrases such as “May it please the court” and calling the judge “your honor”</a:t>
            </a:r>
          </a:p>
          <a:p>
            <a:pPr lvl="1"/>
            <a:r>
              <a:rPr lang="en-US" dirty="0" smtClean="0"/>
              <a:t>Most lawyers who went to school in the past 20 years are taught not to use Latin terminology, although there are still some words you’ll see in documents, especially (e.g. “en banc”, “</a:t>
            </a:r>
            <a:r>
              <a:rPr lang="en-US" dirty="0" err="1" smtClean="0"/>
              <a:t>arguendo</a:t>
            </a:r>
            <a:r>
              <a:rPr lang="en-US" dirty="0" smtClean="0"/>
              <a:t>”, etc.)</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Writers Get Wrong (cont’d)</a:t>
            </a:r>
            <a:endParaRPr lang="en-US" dirty="0"/>
          </a:p>
        </p:txBody>
      </p:sp>
      <p:sp>
        <p:nvSpPr>
          <p:cNvPr id="3" name="Content Placeholder 2"/>
          <p:cNvSpPr>
            <a:spLocks noGrp="1"/>
          </p:cNvSpPr>
          <p:nvPr>
            <p:ph idx="1"/>
          </p:nvPr>
        </p:nvSpPr>
        <p:spPr/>
        <p:txBody>
          <a:bodyPr/>
          <a:lstStyle/>
          <a:p>
            <a:pPr lvl="0"/>
            <a:r>
              <a:rPr lang="en-US" dirty="0" smtClean="0"/>
              <a:t>bombastic openings/closings</a:t>
            </a:r>
          </a:p>
          <a:p>
            <a:pPr lvl="1"/>
            <a:r>
              <a:rPr lang="en-US" dirty="0" smtClean="0"/>
              <a:t>We still see this, but less now than 10-20 years ago</a:t>
            </a:r>
          </a:p>
          <a:p>
            <a:pPr lvl="1"/>
            <a:r>
              <a:rPr lang="en-US" dirty="0" smtClean="0"/>
              <a:t>A good trial lawyer wants to do several things with openings</a:t>
            </a:r>
          </a:p>
          <a:p>
            <a:pPr lvl="2"/>
            <a:r>
              <a:rPr lang="en-US" dirty="0" smtClean="0"/>
              <a:t>Explain what the case is about (theory of the case)</a:t>
            </a:r>
          </a:p>
          <a:p>
            <a:pPr lvl="2"/>
            <a:r>
              <a:rPr lang="en-US" dirty="0" smtClean="0"/>
              <a:t>Explain what evidence the jury/judge will expect to </a:t>
            </a:r>
            <a:r>
              <a:rPr lang="en-US" dirty="0" smtClean="0"/>
              <a:t>hear</a:t>
            </a:r>
          </a:p>
          <a:p>
            <a:pPr lvl="2"/>
            <a:endParaRPr lang="en-US" dirty="0"/>
          </a:p>
          <a:p>
            <a:pPr lvl="2" algn="ctr"/>
            <a:r>
              <a:rPr lang="en-US" u="sng" dirty="0">
                <a:hlinkClick r:id="rId2"/>
              </a:rPr>
              <a:t>https://youtu.be/EnkU9GMArCU</a:t>
            </a:r>
            <a:endParaRPr lang="en-US" dirty="0"/>
          </a:p>
          <a:p>
            <a:pPr lvl="2"/>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Writers Get Wrong (cont’d)</a:t>
            </a:r>
            <a:endParaRPr lang="en-US" dirty="0"/>
          </a:p>
        </p:txBody>
      </p:sp>
      <p:sp>
        <p:nvSpPr>
          <p:cNvPr id="3" name="Content Placeholder 2"/>
          <p:cNvSpPr>
            <a:spLocks noGrp="1"/>
          </p:cNvSpPr>
          <p:nvPr>
            <p:ph idx="1"/>
          </p:nvPr>
        </p:nvSpPr>
        <p:spPr/>
        <p:txBody>
          <a:bodyPr>
            <a:normAutofit fontScale="92500"/>
          </a:bodyPr>
          <a:lstStyle/>
          <a:p>
            <a:pPr lvl="1"/>
            <a:r>
              <a:rPr lang="en-US" dirty="0" smtClean="0"/>
              <a:t>Closings are meant to sum up the evidence, tie it in with the law, and advise the jury/judge what they should do</a:t>
            </a:r>
          </a:p>
          <a:p>
            <a:pPr lvl="1"/>
            <a:r>
              <a:rPr lang="en-US" dirty="0" smtClean="0"/>
              <a:t>Over the top closings/illegal closings</a:t>
            </a:r>
          </a:p>
          <a:p>
            <a:pPr lvl="2"/>
            <a:r>
              <a:rPr lang="en-US" dirty="0" smtClean="0"/>
              <a:t>Cross the line and violate constitutional rights</a:t>
            </a:r>
          </a:p>
          <a:p>
            <a:pPr lvl="2"/>
            <a:r>
              <a:rPr lang="en-US" dirty="0" smtClean="0"/>
              <a:t>Comment on a defendant’s 5</a:t>
            </a:r>
            <a:r>
              <a:rPr lang="en-US" baseline="30000" dirty="0" smtClean="0"/>
              <a:t>th</a:t>
            </a:r>
            <a:r>
              <a:rPr lang="en-US" dirty="0" smtClean="0"/>
              <a:t> Amendment right not to testify</a:t>
            </a:r>
          </a:p>
          <a:p>
            <a:pPr lvl="2"/>
            <a:r>
              <a:rPr lang="en-US" dirty="0" smtClean="0"/>
              <a:t>Invoke God or the bible in general if used to sway the </a:t>
            </a:r>
          </a:p>
          <a:p>
            <a:pPr lvl="2"/>
            <a:r>
              <a:rPr lang="en-US" dirty="0" smtClean="0"/>
              <a:t>Compare a defendant to notorious criminals to “enflame the jury’s passions”</a:t>
            </a:r>
          </a:p>
          <a:p>
            <a:pPr lvl="2"/>
            <a:r>
              <a:rPr lang="en-US" dirty="0" smtClean="0"/>
              <a:t>You can’t add personal beliefs into the mix</a:t>
            </a:r>
          </a:p>
          <a:p>
            <a:pPr lvl="2"/>
            <a:r>
              <a:rPr lang="en-US" dirty="0" smtClean="0"/>
              <a:t>Misstating the evidence or including evidence not presented</a:t>
            </a:r>
          </a:p>
          <a:p>
            <a:pPr lvl="2"/>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338</TotalTime>
  <Words>1522</Words>
  <Application>Microsoft Macintosh PowerPoint</Application>
  <PresentationFormat>On-screen Show (4:3)</PresentationFormat>
  <Paragraphs>259</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Trek</vt:lpstr>
      <vt:lpstr>Legal Eagles </vt:lpstr>
      <vt:lpstr>About Us</vt:lpstr>
      <vt:lpstr>About Us (cont’d)</vt:lpstr>
      <vt:lpstr>About Us (cont’d)</vt:lpstr>
      <vt:lpstr>Overview</vt:lpstr>
      <vt:lpstr>What Writers Get Wrong ABOUT LAWYERS</vt:lpstr>
      <vt:lpstr>What Writers Get Wrong (CONT’D)</vt:lpstr>
      <vt:lpstr>What Writers Get Wrong (cont’d)</vt:lpstr>
      <vt:lpstr>What Writers Get Wrong (cont’d)</vt:lpstr>
      <vt:lpstr>What Writers Get Wrong (cont’d)</vt:lpstr>
      <vt:lpstr>What Writers Get Wrong (cont’d)</vt:lpstr>
      <vt:lpstr>What Writers Get Wrong (cont’d)</vt:lpstr>
      <vt:lpstr>What Writers Get Wrong (cont’d)</vt:lpstr>
      <vt:lpstr>What Writers Get Wrong (cont’d)</vt:lpstr>
      <vt:lpstr>What Writers Get Wrong (cont’d)</vt:lpstr>
      <vt:lpstr>What Writers Get Wrong (cont’d)</vt:lpstr>
      <vt:lpstr>What Writers Get Wrong (cont’d)</vt:lpstr>
      <vt:lpstr>Elements of a Trial</vt:lpstr>
      <vt:lpstr>Elements of a Trial (cont’d)</vt:lpstr>
      <vt:lpstr>Elements of a Trial (cont’d)</vt:lpstr>
      <vt:lpstr>Elements of a Trial (cont’d)</vt:lpstr>
      <vt:lpstr>Elements of a Trial (cont’d)</vt:lpstr>
      <vt:lpstr>Elements of a Trial (cont’d)</vt:lpstr>
      <vt:lpstr>Elements of a Trial (cont’d)</vt:lpstr>
      <vt:lpstr>Elements of a Trial (cont’d)</vt:lpstr>
      <vt:lpstr>Elements of a Trial (cont’d)</vt:lpstr>
      <vt:lpstr>Elements of a Trial (cont’d)</vt:lpstr>
      <vt:lpstr>Elements of a Trial (cont’d)</vt:lpstr>
      <vt:lpstr>Elements of a Trial (cont’d)</vt:lpstr>
      <vt:lpstr>Elements of a Trial (cont’d)</vt:lpstr>
      <vt:lpstr>Types of Lawyers</vt:lpstr>
      <vt:lpstr>Types of Lawyers - Resources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ShiraAnthony</dc:creator>
  <cp:lastModifiedBy>Andrew Q. Gordon</cp:lastModifiedBy>
  <cp:revision>118</cp:revision>
  <dcterms:created xsi:type="dcterms:W3CDTF">2017-02-26T20:16:40Z</dcterms:created>
  <dcterms:modified xsi:type="dcterms:W3CDTF">2017-03-04T13:16:26Z</dcterms:modified>
</cp:coreProperties>
</file>